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1910" r:id="rId3"/>
    <p:sldId id="1912" r:id="rId4"/>
    <p:sldId id="1913" r:id="rId5"/>
    <p:sldId id="1914" r:id="rId6"/>
    <p:sldId id="1915" r:id="rId7"/>
    <p:sldId id="257" r:id="rId8"/>
    <p:sldId id="191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6FF"/>
    <a:srgbClr val="8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p:restoredTop sz="92355" autoAdjust="0"/>
  </p:normalViewPr>
  <p:slideViewPr>
    <p:cSldViewPr snapToGrid="0" snapToObjects="1">
      <p:cViewPr varScale="1">
        <p:scale>
          <a:sx n="86" d="100"/>
          <a:sy n="86" d="100"/>
        </p:scale>
        <p:origin x="19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0B7A23-1B39-48F9-A09C-CB23C1F4AEFF}" type="datetimeFigureOut">
              <a:rPr lang="zh-CN" altLang="en-US" smtClean="0"/>
              <a:t>2022/10/22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CCC28-F5C6-4F43-8615-E8E4CFBFDBB5}" type="slidenum">
              <a:rPr lang="zh-CN" altLang="en-US" smtClean="0"/>
              <a:t>‹#›</a:t>
            </a:fld>
            <a:endParaRPr lang="zh-CN" altLang="en-US"/>
          </a:p>
        </p:txBody>
      </p:sp>
    </p:spTree>
    <p:extLst>
      <p:ext uri="{BB962C8B-B14F-4D97-AF65-F5344CB8AC3E}">
        <p14:creationId xmlns:p14="http://schemas.microsoft.com/office/powerpoint/2010/main" val="276247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My name is </a:t>
            </a:r>
            <a:r>
              <a:rPr lang="en-US" altLang="zh-CN" sz="1200" dirty="0">
                <a:latin typeface="Times New Roman" panose="02020603050405020304" pitchFamily="18" charset="0"/>
              </a:rPr>
              <a:t>Shuangbin Xu.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rPr>
              <a:t>I’ll introduce the paper </a:t>
            </a:r>
            <a:r>
              <a:rPr lang="en-US" altLang="zh-CN" sz="1200" i="0" dirty="0">
                <a:latin typeface="Times New Roman" panose="02020603050405020304" pitchFamily="18" charset="0"/>
              </a:rPr>
              <a:t>published</a:t>
            </a:r>
            <a:r>
              <a:rPr lang="zh-CN" altLang="en-US" sz="1200" i="0" dirty="0">
                <a:latin typeface="Times New Roman" panose="02020603050405020304" pitchFamily="18" charset="0"/>
              </a:rPr>
              <a:t> </a:t>
            </a:r>
            <a:r>
              <a:rPr lang="en-US" altLang="zh-CN" sz="1200" i="0" dirty="0">
                <a:latin typeface="Times New Roman" panose="02020603050405020304" pitchFamily="18" charset="0"/>
              </a:rPr>
              <a:t>in</a:t>
            </a:r>
            <a:r>
              <a:rPr lang="zh-CN" altLang="en-US" sz="1200" i="0" dirty="0">
                <a:latin typeface="Times New Roman" panose="02020603050405020304" pitchFamily="18" charset="0"/>
              </a:rPr>
              <a:t> </a:t>
            </a:r>
            <a:r>
              <a:rPr lang="en-US" altLang="zh-CN" sz="1200" i="0" dirty="0" err="1">
                <a:latin typeface="Times New Roman" panose="02020603050405020304" pitchFamily="18" charset="0"/>
              </a:rPr>
              <a:t>iMeta</a:t>
            </a:r>
            <a:r>
              <a:rPr lang="en-US" altLang="zh-CN" sz="1200" i="0" dirty="0">
                <a:latin typeface="Times New Roman" panose="02020603050405020304" pitchFamily="18" charset="0"/>
              </a:rPr>
              <a:t>. “Ggtree: A serialized data object for visualization of a phylogenetic tree and annotation data”.</a:t>
            </a:r>
          </a:p>
        </p:txBody>
      </p:sp>
      <p:sp>
        <p:nvSpPr>
          <p:cNvPr id="4" name="灯片编号占位符 3"/>
          <p:cNvSpPr>
            <a:spLocks noGrp="1"/>
          </p:cNvSpPr>
          <p:nvPr>
            <p:ph type="sldNum" sz="quarter" idx="5"/>
          </p:nvPr>
        </p:nvSpPr>
        <p:spPr/>
        <p:txBody>
          <a:bodyPr/>
          <a:lstStyle/>
          <a:p>
            <a:fld id="{CA4CCC28-F5C6-4F43-8615-E8E4CFBFDBB5}" type="slidenum">
              <a:rPr lang="zh-CN" altLang="en-US" smtClean="0"/>
              <a:t>1</a:t>
            </a:fld>
            <a:endParaRPr lang="zh-CN" altLang="en-US"/>
          </a:p>
        </p:txBody>
      </p:sp>
    </p:spTree>
    <p:extLst>
      <p:ext uri="{BB962C8B-B14F-4D97-AF65-F5344CB8AC3E}">
        <p14:creationId xmlns:p14="http://schemas.microsoft.com/office/powerpoint/2010/main" val="485881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iMeta: A journal to change the world</a:t>
            </a:r>
            <a:endParaRPr lang="zh-CN" altLang="en-US" dirty="0"/>
          </a:p>
        </p:txBody>
      </p:sp>
      <p:sp>
        <p:nvSpPr>
          <p:cNvPr id="4" name="灯片编号占位符 3"/>
          <p:cNvSpPr>
            <a:spLocks noGrp="1"/>
          </p:cNvSpPr>
          <p:nvPr>
            <p:ph type="sldNum" sz="quarter" idx="5"/>
          </p:nvPr>
        </p:nvSpPr>
        <p:spPr/>
        <p:txBody>
          <a:bodyPr/>
          <a:lstStyle/>
          <a:p>
            <a:fld id="{7F1B99F4-F908-40F2-BECE-DAAD8AA836E1}" type="slidenum">
              <a:rPr lang="zh-CN" altLang="en-US" smtClean="0"/>
              <a:t>8</a:t>
            </a:fld>
            <a:endParaRPr lang="zh-CN" altLang="en-US"/>
          </a:p>
        </p:txBody>
      </p:sp>
    </p:spTree>
    <p:extLst>
      <p:ext uri="{BB962C8B-B14F-4D97-AF65-F5344CB8AC3E}">
        <p14:creationId xmlns:p14="http://schemas.microsoft.com/office/powerpoint/2010/main" val="353081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49852-8450-2B4F-91C3-84F9FBD4D2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1C53C7-678F-A943-B52F-080A2A7C0E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96890F-F6FB-214B-AA87-412281CEDCE3}"/>
              </a:ext>
            </a:extLst>
          </p:cNvPr>
          <p:cNvSpPr>
            <a:spLocks noGrp="1"/>
          </p:cNvSpPr>
          <p:nvPr>
            <p:ph type="dt" sz="half" idx="10"/>
          </p:nvPr>
        </p:nvSpPr>
        <p:spPr/>
        <p:txBody>
          <a:bodyPr/>
          <a:lstStyle/>
          <a:p>
            <a:fld id="{7599B6F6-1A23-5747-9D3C-7B826592BD1D}" type="datetimeFigureOut">
              <a:rPr lang="en-US" smtClean="0"/>
              <a:t>10/22/2022</a:t>
            </a:fld>
            <a:endParaRPr lang="en-US"/>
          </a:p>
        </p:txBody>
      </p:sp>
      <p:sp>
        <p:nvSpPr>
          <p:cNvPr id="5" name="Footer Placeholder 4">
            <a:extLst>
              <a:ext uri="{FF2B5EF4-FFF2-40B4-BE49-F238E27FC236}">
                <a16:creationId xmlns:a16="http://schemas.microsoft.com/office/drawing/2014/main" id="{BC63A530-3773-7849-A884-25CDA81E45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1BBCD5-A1A6-214E-86D6-99A4E268FEB3}"/>
              </a:ext>
            </a:extLst>
          </p:cNvPr>
          <p:cNvSpPr>
            <a:spLocks noGrp="1"/>
          </p:cNvSpPr>
          <p:nvPr>
            <p:ph type="sldNum" sz="quarter" idx="12"/>
          </p:nvPr>
        </p:nvSpPr>
        <p:spPr/>
        <p:txBody>
          <a:bodyPr/>
          <a:lstStyle/>
          <a:p>
            <a:fld id="{86C4847C-444D-8941-9041-E09254E0E8C6}" type="slidenum">
              <a:rPr lang="en-US" smtClean="0"/>
              <a:t>‹#›</a:t>
            </a:fld>
            <a:endParaRPr lang="en-US"/>
          </a:p>
        </p:txBody>
      </p:sp>
    </p:spTree>
    <p:extLst>
      <p:ext uri="{BB962C8B-B14F-4D97-AF65-F5344CB8AC3E}">
        <p14:creationId xmlns:p14="http://schemas.microsoft.com/office/powerpoint/2010/main" val="6242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7FDCD-1438-5C4A-9F76-FD1A7D7953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C444D8-07A1-DE47-B3EA-39BA49B848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0C43FA-E9BE-DE4B-AC95-2DFE103DAB3C}"/>
              </a:ext>
            </a:extLst>
          </p:cNvPr>
          <p:cNvSpPr>
            <a:spLocks noGrp="1"/>
          </p:cNvSpPr>
          <p:nvPr>
            <p:ph type="dt" sz="half" idx="10"/>
          </p:nvPr>
        </p:nvSpPr>
        <p:spPr/>
        <p:txBody>
          <a:bodyPr/>
          <a:lstStyle/>
          <a:p>
            <a:fld id="{7599B6F6-1A23-5747-9D3C-7B826592BD1D}" type="datetimeFigureOut">
              <a:rPr lang="en-US" smtClean="0"/>
              <a:t>10/22/2022</a:t>
            </a:fld>
            <a:endParaRPr lang="en-US"/>
          </a:p>
        </p:txBody>
      </p:sp>
      <p:sp>
        <p:nvSpPr>
          <p:cNvPr id="5" name="Footer Placeholder 4">
            <a:extLst>
              <a:ext uri="{FF2B5EF4-FFF2-40B4-BE49-F238E27FC236}">
                <a16:creationId xmlns:a16="http://schemas.microsoft.com/office/drawing/2014/main" id="{E696739E-C845-B040-BC98-6A60619E4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0C1ED3-90DE-714A-B5BC-818784487C2F}"/>
              </a:ext>
            </a:extLst>
          </p:cNvPr>
          <p:cNvSpPr>
            <a:spLocks noGrp="1"/>
          </p:cNvSpPr>
          <p:nvPr>
            <p:ph type="sldNum" sz="quarter" idx="12"/>
          </p:nvPr>
        </p:nvSpPr>
        <p:spPr/>
        <p:txBody>
          <a:bodyPr/>
          <a:lstStyle/>
          <a:p>
            <a:fld id="{86C4847C-444D-8941-9041-E09254E0E8C6}" type="slidenum">
              <a:rPr lang="en-US" smtClean="0"/>
              <a:t>‹#›</a:t>
            </a:fld>
            <a:endParaRPr lang="en-US"/>
          </a:p>
        </p:txBody>
      </p:sp>
    </p:spTree>
    <p:extLst>
      <p:ext uri="{BB962C8B-B14F-4D97-AF65-F5344CB8AC3E}">
        <p14:creationId xmlns:p14="http://schemas.microsoft.com/office/powerpoint/2010/main" val="3868112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2A6DDF-D4BF-8243-87EC-BDB4180E0C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DC7E96-835D-B743-A30B-3CCA6F7F025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C58B3B-A443-9A44-B33A-728C0D42F918}"/>
              </a:ext>
            </a:extLst>
          </p:cNvPr>
          <p:cNvSpPr>
            <a:spLocks noGrp="1"/>
          </p:cNvSpPr>
          <p:nvPr>
            <p:ph type="dt" sz="half" idx="10"/>
          </p:nvPr>
        </p:nvSpPr>
        <p:spPr/>
        <p:txBody>
          <a:bodyPr/>
          <a:lstStyle/>
          <a:p>
            <a:fld id="{7599B6F6-1A23-5747-9D3C-7B826592BD1D}" type="datetimeFigureOut">
              <a:rPr lang="en-US" smtClean="0"/>
              <a:t>10/22/2022</a:t>
            </a:fld>
            <a:endParaRPr lang="en-US"/>
          </a:p>
        </p:txBody>
      </p:sp>
      <p:sp>
        <p:nvSpPr>
          <p:cNvPr id="5" name="Footer Placeholder 4">
            <a:extLst>
              <a:ext uri="{FF2B5EF4-FFF2-40B4-BE49-F238E27FC236}">
                <a16:creationId xmlns:a16="http://schemas.microsoft.com/office/drawing/2014/main" id="{26AFD4EE-1F62-7947-99F3-7CFC71AD2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1AE3B-F215-3E47-9272-00312492734F}"/>
              </a:ext>
            </a:extLst>
          </p:cNvPr>
          <p:cNvSpPr>
            <a:spLocks noGrp="1"/>
          </p:cNvSpPr>
          <p:nvPr>
            <p:ph type="sldNum" sz="quarter" idx="12"/>
          </p:nvPr>
        </p:nvSpPr>
        <p:spPr/>
        <p:txBody>
          <a:bodyPr/>
          <a:lstStyle/>
          <a:p>
            <a:fld id="{86C4847C-444D-8941-9041-E09254E0E8C6}" type="slidenum">
              <a:rPr lang="en-US" smtClean="0"/>
              <a:t>‹#›</a:t>
            </a:fld>
            <a:endParaRPr lang="en-US"/>
          </a:p>
        </p:txBody>
      </p:sp>
    </p:spTree>
    <p:extLst>
      <p:ext uri="{BB962C8B-B14F-4D97-AF65-F5344CB8AC3E}">
        <p14:creationId xmlns:p14="http://schemas.microsoft.com/office/powerpoint/2010/main" val="3315516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B0D4A-D507-8E48-B4A5-E458EA24B8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A71A47-F737-2447-83D3-03FE019C9BB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9D4970-E522-5540-908E-46F0846419AA}"/>
              </a:ext>
            </a:extLst>
          </p:cNvPr>
          <p:cNvSpPr>
            <a:spLocks noGrp="1"/>
          </p:cNvSpPr>
          <p:nvPr>
            <p:ph type="dt" sz="half" idx="10"/>
          </p:nvPr>
        </p:nvSpPr>
        <p:spPr/>
        <p:txBody>
          <a:bodyPr/>
          <a:lstStyle/>
          <a:p>
            <a:fld id="{7599B6F6-1A23-5747-9D3C-7B826592BD1D}" type="datetimeFigureOut">
              <a:rPr lang="en-US" smtClean="0"/>
              <a:t>10/22/2022</a:t>
            </a:fld>
            <a:endParaRPr lang="en-US"/>
          </a:p>
        </p:txBody>
      </p:sp>
      <p:sp>
        <p:nvSpPr>
          <p:cNvPr id="5" name="Footer Placeholder 4">
            <a:extLst>
              <a:ext uri="{FF2B5EF4-FFF2-40B4-BE49-F238E27FC236}">
                <a16:creationId xmlns:a16="http://schemas.microsoft.com/office/drawing/2014/main" id="{B88F00A8-D1B5-624E-8C5F-E42C887D94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35F574-B000-F048-B2F6-3C1E923DEC63}"/>
              </a:ext>
            </a:extLst>
          </p:cNvPr>
          <p:cNvSpPr>
            <a:spLocks noGrp="1"/>
          </p:cNvSpPr>
          <p:nvPr>
            <p:ph type="sldNum" sz="quarter" idx="12"/>
          </p:nvPr>
        </p:nvSpPr>
        <p:spPr/>
        <p:txBody>
          <a:bodyPr/>
          <a:lstStyle/>
          <a:p>
            <a:fld id="{86C4847C-444D-8941-9041-E09254E0E8C6}" type="slidenum">
              <a:rPr lang="en-US" smtClean="0"/>
              <a:t>‹#›</a:t>
            </a:fld>
            <a:endParaRPr lang="en-US"/>
          </a:p>
        </p:txBody>
      </p:sp>
    </p:spTree>
    <p:extLst>
      <p:ext uri="{BB962C8B-B14F-4D97-AF65-F5344CB8AC3E}">
        <p14:creationId xmlns:p14="http://schemas.microsoft.com/office/powerpoint/2010/main" val="330824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3C3B-56DA-874F-B720-9ABC4B8551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7475154-DD96-6A43-A536-155B008B82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B6A155D-5BB0-284C-821D-DD0CA1A8DF32}"/>
              </a:ext>
            </a:extLst>
          </p:cNvPr>
          <p:cNvSpPr>
            <a:spLocks noGrp="1"/>
          </p:cNvSpPr>
          <p:nvPr>
            <p:ph type="dt" sz="half" idx="10"/>
          </p:nvPr>
        </p:nvSpPr>
        <p:spPr/>
        <p:txBody>
          <a:bodyPr/>
          <a:lstStyle/>
          <a:p>
            <a:fld id="{7599B6F6-1A23-5747-9D3C-7B826592BD1D}" type="datetimeFigureOut">
              <a:rPr lang="en-US" smtClean="0"/>
              <a:t>10/22/2022</a:t>
            </a:fld>
            <a:endParaRPr lang="en-US"/>
          </a:p>
        </p:txBody>
      </p:sp>
      <p:sp>
        <p:nvSpPr>
          <p:cNvPr id="5" name="Footer Placeholder 4">
            <a:extLst>
              <a:ext uri="{FF2B5EF4-FFF2-40B4-BE49-F238E27FC236}">
                <a16:creationId xmlns:a16="http://schemas.microsoft.com/office/drawing/2014/main" id="{C29EEF1D-BDBD-C941-B7A6-D93C897839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F2EE4-1EA9-7743-A911-DE4158BFC694}"/>
              </a:ext>
            </a:extLst>
          </p:cNvPr>
          <p:cNvSpPr>
            <a:spLocks noGrp="1"/>
          </p:cNvSpPr>
          <p:nvPr>
            <p:ph type="sldNum" sz="quarter" idx="12"/>
          </p:nvPr>
        </p:nvSpPr>
        <p:spPr/>
        <p:txBody>
          <a:bodyPr/>
          <a:lstStyle/>
          <a:p>
            <a:fld id="{86C4847C-444D-8941-9041-E09254E0E8C6}" type="slidenum">
              <a:rPr lang="en-US" smtClean="0"/>
              <a:t>‹#›</a:t>
            </a:fld>
            <a:endParaRPr lang="en-US"/>
          </a:p>
        </p:txBody>
      </p:sp>
    </p:spTree>
    <p:extLst>
      <p:ext uri="{BB962C8B-B14F-4D97-AF65-F5344CB8AC3E}">
        <p14:creationId xmlns:p14="http://schemas.microsoft.com/office/powerpoint/2010/main" val="47722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9A892-ADFA-4346-8542-AA5F91FF9C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E9C961-170A-E64B-9CCC-BE00214C4CD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0EEF8A-708F-D846-9167-364D5536127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34CEAD-C8C8-7E45-8A1A-899BDA57DF8B}"/>
              </a:ext>
            </a:extLst>
          </p:cNvPr>
          <p:cNvSpPr>
            <a:spLocks noGrp="1"/>
          </p:cNvSpPr>
          <p:nvPr>
            <p:ph type="dt" sz="half" idx="10"/>
          </p:nvPr>
        </p:nvSpPr>
        <p:spPr/>
        <p:txBody>
          <a:bodyPr/>
          <a:lstStyle/>
          <a:p>
            <a:fld id="{7599B6F6-1A23-5747-9D3C-7B826592BD1D}" type="datetimeFigureOut">
              <a:rPr lang="en-US" smtClean="0"/>
              <a:t>10/22/2022</a:t>
            </a:fld>
            <a:endParaRPr lang="en-US"/>
          </a:p>
        </p:txBody>
      </p:sp>
      <p:sp>
        <p:nvSpPr>
          <p:cNvPr id="6" name="Footer Placeholder 5">
            <a:extLst>
              <a:ext uri="{FF2B5EF4-FFF2-40B4-BE49-F238E27FC236}">
                <a16:creationId xmlns:a16="http://schemas.microsoft.com/office/drawing/2014/main" id="{20F10E93-C48B-4F40-84DA-B917ED3D4C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E0DEB4-1C7A-0E4F-A16C-95D918245B95}"/>
              </a:ext>
            </a:extLst>
          </p:cNvPr>
          <p:cNvSpPr>
            <a:spLocks noGrp="1"/>
          </p:cNvSpPr>
          <p:nvPr>
            <p:ph type="sldNum" sz="quarter" idx="12"/>
          </p:nvPr>
        </p:nvSpPr>
        <p:spPr/>
        <p:txBody>
          <a:bodyPr/>
          <a:lstStyle/>
          <a:p>
            <a:fld id="{86C4847C-444D-8941-9041-E09254E0E8C6}" type="slidenum">
              <a:rPr lang="en-US" smtClean="0"/>
              <a:t>‹#›</a:t>
            </a:fld>
            <a:endParaRPr lang="en-US"/>
          </a:p>
        </p:txBody>
      </p:sp>
    </p:spTree>
    <p:extLst>
      <p:ext uri="{BB962C8B-B14F-4D97-AF65-F5344CB8AC3E}">
        <p14:creationId xmlns:p14="http://schemas.microsoft.com/office/powerpoint/2010/main" val="2232124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7E83F-9659-A348-BEAC-CC73ED996B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961E3D-AA84-1844-9E7B-4339C47D9F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B7A8983-5CD7-354C-91A6-84C0937D33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D26492-4875-C044-B8F9-4E9EA536FE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9ED1001-37F8-9F4C-BA1D-19A9E70D6B3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E21E16-1C38-6745-AF34-1419AF930707}"/>
              </a:ext>
            </a:extLst>
          </p:cNvPr>
          <p:cNvSpPr>
            <a:spLocks noGrp="1"/>
          </p:cNvSpPr>
          <p:nvPr>
            <p:ph type="dt" sz="half" idx="10"/>
          </p:nvPr>
        </p:nvSpPr>
        <p:spPr/>
        <p:txBody>
          <a:bodyPr/>
          <a:lstStyle/>
          <a:p>
            <a:fld id="{7599B6F6-1A23-5747-9D3C-7B826592BD1D}" type="datetimeFigureOut">
              <a:rPr lang="en-US" smtClean="0"/>
              <a:t>10/22/2022</a:t>
            </a:fld>
            <a:endParaRPr lang="en-US"/>
          </a:p>
        </p:txBody>
      </p:sp>
      <p:sp>
        <p:nvSpPr>
          <p:cNvPr id="8" name="Footer Placeholder 7">
            <a:extLst>
              <a:ext uri="{FF2B5EF4-FFF2-40B4-BE49-F238E27FC236}">
                <a16:creationId xmlns:a16="http://schemas.microsoft.com/office/drawing/2014/main" id="{2A1EC074-8764-654D-B131-402B908725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AD2C0C-E356-9440-B41A-1ACA122ACAE9}"/>
              </a:ext>
            </a:extLst>
          </p:cNvPr>
          <p:cNvSpPr>
            <a:spLocks noGrp="1"/>
          </p:cNvSpPr>
          <p:nvPr>
            <p:ph type="sldNum" sz="quarter" idx="12"/>
          </p:nvPr>
        </p:nvSpPr>
        <p:spPr/>
        <p:txBody>
          <a:bodyPr/>
          <a:lstStyle/>
          <a:p>
            <a:fld id="{86C4847C-444D-8941-9041-E09254E0E8C6}" type="slidenum">
              <a:rPr lang="en-US" smtClean="0"/>
              <a:t>‹#›</a:t>
            </a:fld>
            <a:endParaRPr lang="en-US"/>
          </a:p>
        </p:txBody>
      </p:sp>
    </p:spTree>
    <p:extLst>
      <p:ext uri="{BB962C8B-B14F-4D97-AF65-F5344CB8AC3E}">
        <p14:creationId xmlns:p14="http://schemas.microsoft.com/office/powerpoint/2010/main" val="357089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BC507-4F27-8F45-8299-AA2233169C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E11C8C-675D-7A43-8751-96375D3E0018}"/>
              </a:ext>
            </a:extLst>
          </p:cNvPr>
          <p:cNvSpPr>
            <a:spLocks noGrp="1"/>
          </p:cNvSpPr>
          <p:nvPr>
            <p:ph type="dt" sz="half" idx="10"/>
          </p:nvPr>
        </p:nvSpPr>
        <p:spPr/>
        <p:txBody>
          <a:bodyPr/>
          <a:lstStyle/>
          <a:p>
            <a:fld id="{7599B6F6-1A23-5747-9D3C-7B826592BD1D}" type="datetimeFigureOut">
              <a:rPr lang="en-US" smtClean="0"/>
              <a:t>10/22/2022</a:t>
            </a:fld>
            <a:endParaRPr lang="en-US"/>
          </a:p>
        </p:txBody>
      </p:sp>
      <p:sp>
        <p:nvSpPr>
          <p:cNvPr id="4" name="Footer Placeholder 3">
            <a:extLst>
              <a:ext uri="{FF2B5EF4-FFF2-40B4-BE49-F238E27FC236}">
                <a16:creationId xmlns:a16="http://schemas.microsoft.com/office/drawing/2014/main" id="{294BAF32-7F85-DD42-87FE-3C16843747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60B2C7-C266-074A-BC0F-688F0A9E773D}"/>
              </a:ext>
            </a:extLst>
          </p:cNvPr>
          <p:cNvSpPr>
            <a:spLocks noGrp="1"/>
          </p:cNvSpPr>
          <p:nvPr>
            <p:ph type="sldNum" sz="quarter" idx="12"/>
          </p:nvPr>
        </p:nvSpPr>
        <p:spPr/>
        <p:txBody>
          <a:bodyPr/>
          <a:lstStyle/>
          <a:p>
            <a:fld id="{86C4847C-444D-8941-9041-E09254E0E8C6}" type="slidenum">
              <a:rPr lang="en-US" smtClean="0"/>
              <a:t>‹#›</a:t>
            </a:fld>
            <a:endParaRPr lang="en-US"/>
          </a:p>
        </p:txBody>
      </p:sp>
    </p:spTree>
    <p:extLst>
      <p:ext uri="{BB962C8B-B14F-4D97-AF65-F5344CB8AC3E}">
        <p14:creationId xmlns:p14="http://schemas.microsoft.com/office/powerpoint/2010/main" val="3263027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B469B0-537F-2045-9807-2D979F91A9A6}"/>
              </a:ext>
            </a:extLst>
          </p:cNvPr>
          <p:cNvSpPr>
            <a:spLocks noGrp="1"/>
          </p:cNvSpPr>
          <p:nvPr>
            <p:ph type="dt" sz="half" idx="10"/>
          </p:nvPr>
        </p:nvSpPr>
        <p:spPr/>
        <p:txBody>
          <a:bodyPr/>
          <a:lstStyle/>
          <a:p>
            <a:fld id="{7599B6F6-1A23-5747-9D3C-7B826592BD1D}" type="datetimeFigureOut">
              <a:rPr lang="en-US" smtClean="0"/>
              <a:t>10/22/2022</a:t>
            </a:fld>
            <a:endParaRPr lang="en-US"/>
          </a:p>
        </p:txBody>
      </p:sp>
      <p:sp>
        <p:nvSpPr>
          <p:cNvPr id="3" name="Footer Placeholder 2">
            <a:extLst>
              <a:ext uri="{FF2B5EF4-FFF2-40B4-BE49-F238E27FC236}">
                <a16:creationId xmlns:a16="http://schemas.microsoft.com/office/drawing/2014/main" id="{E4D1DAF5-EE91-3F4A-8509-56EE90C5AC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B2F5F3-6616-F849-BFD0-1D23948CF8B7}"/>
              </a:ext>
            </a:extLst>
          </p:cNvPr>
          <p:cNvSpPr>
            <a:spLocks noGrp="1"/>
          </p:cNvSpPr>
          <p:nvPr>
            <p:ph type="sldNum" sz="quarter" idx="12"/>
          </p:nvPr>
        </p:nvSpPr>
        <p:spPr/>
        <p:txBody>
          <a:bodyPr/>
          <a:lstStyle/>
          <a:p>
            <a:fld id="{86C4847C-444D-8941-9041-E09254E0E8C6}" type="slidenum">
              <a:rPr lang="en-US" smtClean="0"/>
              <a:t>‹#›</a:t>
            </a:fld>
            <a:endParaRPr lang="en-US"/>
          </a:p>
        </p:txBody>
      </p:sp>
    </p:spTree>
    <p:extLst>
      <p:ext uri="{BB962C8B-B14F-4D97-AF65-F5344CB8AC3E}">
        <p14:creationId xmlns:p14="http://schemas.microsoft.com/office/powerpoint/2010/main" val="3519159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C1B59-68FB-6245-BCF8-5DB32EDC69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EC4AED-E214-6345-BD13-16C0BB7AC0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3398C4-5F4E-6D42-8C82-0AF64600E2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A289-E8A3-8548-B82A-63DCB6182E9D}"/>
              </a:ext>
            </a:extLst>
          </p:cNvPr>
          <p:cNvSpPr>
            <a:spLocks noGrp="1"/>
          </p:cNvSpPr>
          <p:nvPr>
            <p:ph type="dt" sz="half" idx="10"/>
          </p:nvPr>
        </p:nvSpPr>
        <p:spPr/>
        <p:txBody>
          <a:bodyPr/>
          <a:lstStyle/>
          <a:p>
            <a:fld id="{7599B6F6-1A23-5747-9D3C-7B826592BD1D}" type="datetimeFigureOut">
              <a:rPr lang="en-US" smtClean="0"/>
              <a:t>10/22/2022</a:t>
            </a:fld>
            <a:endParaRPr lang="en-US"/>
          </a:p>
        </p:txBody>
      </p:sp>
      <p:sp>
        <p:nvSpPr>
          <p:cNvPr id="6" name="Footer Placeholder 5">
            <a:extLst>
              <a:ext uri="{FF2B5EF4-FFF2-40B4-BE49-F238E27FC236}">
                <a16:creationId xmlns:a16="http://schemas.microsoft.com/office/drawing/2014/main" id="{8B9BF6D7-8030-BE47-9447-E461E82D55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D30577-4033-6C4C-9554-DE425030326E}"/>
              </a:ext>
            </a:extLst>
          </p:cNvPr>
          <p:cNvSpPr>
            <a:spLocks noGrp="1"/>
          </p:cNvSpPr>
          <p:nvPr>
            <p:ph type="sldNum" sz="quarter" idx="12"/>
          </p:nvPr>
        </p:nvSpPr>
        <p:spPr/>
        <p:txBody>
          <a:bodyPr/>
          <a:lstStyle/>
          <a:p>
            <a:fld id="{86C4847C-444D-8941-9041-E09254E0E8C6}" type="slidenum">
              <a:rPr lang="en-US" smtClean="0"/>
              <a:t>‹#›</a:t>
            </a:fld>
            <a:endParaRPr lang="en-US"/>
          </a:p>
        </p:txBody>
      </p:sp>
    </p:spTree>
    <p:extLst>
      <p:ext uri="{BB962C8B-B14F-4D97-AF65-F5344CB8AC3E}">
        <p14:creationId xmlns:p14="http://schemas.microsoft.com/office/powerpoint/2010/main" val="143130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7CB0E-FAFA-0342-8840-74460704BE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CBC937-B7F2-8B44-982A-71F25F7E92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16796B-6B97-E146-A9CD-87606F396D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DAE072-118A-454E-959D-D96AC456A9D5}"/>
              </a:ext>
            </a:extLst>
          </p:cNvPr>
          <p:cNvSpPr>
            <a:spLocks noGrp="1"/>
          </p:cNvSpPr>
          <p:nvPr>
            <p:ph type="dt" sz="half" idx="10"/>
          </p:nvPr>
        </p:nvSpPr>
        <p:spPr/>
        <p:txBody>
          <a:bodyPr/>
          <a:lstStyle/>
          <a:p>
            <a:fld id="{7599B6F6-1A23-5747-9D3C-7B826592BD1D}" type="datetimeFigureOut">
              <a:rPr lang="en-US" smtClean="0"/>
              <a:t>10/22/2022</a:t>
            </a:fld>
            <a:endParaRPr lang="en-US"/>
          </a:p>
        </p:txBody>
      </p:sp>
      <p:sp>
        <p:nvSpPr>
          <p:cNvPr id="6" name="Footer Placeholder 5">
            <a:extLst>
              <a:ext uri="{FF2B5EF4-FFF2-40B4-BE49-F238E27FC236}">
                <a16:creationId xmlns:a16="http://schemas.microsoft.com/office/drawing/2014/main" id="{469E9BC1-D614-AE46-8CCC-6141A69720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89CB52-1275-4A4D-B2EC-A0ED7D28B158}"/>
              </a:ext>
            </a:extLst>
          </p:cNvPr>
          <p:cNvSpPr>
            <a:spLocks noGrp="1"/>
          </p:cNvSpPr>
          <p:nvPr>
            <p:ph type="sldNum" sz="quarter" idx="12"/>
          </p:nvPr>
        </p:nvSpPr>
        <p:spPr/>
        <p:txBody>
          <a:bodyPr/>
          <a:lstStyle/>
          <a:p>
            <a:fld id="{86C4847C-444D-8941-9041-E09254E0E8C6}" type="slidenum">
              <a:rPr lang="en-US" smtClean="0"/>
              <a:t>‹#›</a:t>
            </a:fld>
            <a:endParaRPr lang="en-US"/>
          </a:p>
        </p:txBody>
      </p:sp>
    </p:spTree>
    <p:extLst>
      <p:ext uri="{BB962C8B-B14F-4D97-AF65-F5344CB8AC3E}">
        <p14:creationId xmlns:p14="http://schemas.microsoft.com/office/powerpoint/2010/main" val="39732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2343A7-28D9-C343-A683-F8795275CA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CC0DC2-B5E1-564E-8E5C-A356EC7988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928182-A27F-2D42-AE2A-489F76CA11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9B6F6-1A23-5747-9D3C-7B826592BD1D}" type="datetimeFigureOut">
              <a:rPr lang="en-US" smtClean="0"/>
              <a:t>10/22/2022</a:t>
            </a:fld>
            <a:endParaRPr lang="en-US"/>
          </a:p>
        </p:txBody>
      </p:sp>
      <p:sp>
        <p:nvSpPr>
          <p:cNvPr id="5" name="Footer Placeholder 4">
            <a:extLst>
              <a:ext uri="{FF2B5EF4-FFF2-40B4-BE49-F238E27FC236}">
                <a16:creationId xmlns:a16="http://schemas.microsoft.com/office/drawing/2014/main" id="{C0604396-F21E-B64E-8137-EDE6A38BE9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192A90-A2B6-AC42-ACC5-96F6F7E710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4847C-444D-8941-9041-E09254E0E8C6}" type="slidenum">
              <a:rPr lang="en-US" smtClean="0"/>
              <a:t>‹#›</a:t>
            </a:fld>
            <a:endParaRPr lang="en-US"/>
          </a:p>
        </p:txBody>
      </p:sp>
    </p:spTree>
    <p:extLst>
      <p:ext uri="{BB962C8B-B14F-4D97-AF65-F5344CB8AC3E}">
        <p14:creationId xmlns:p14="http://schemas.microsoft.com/office/powerpoint/2010/main" val="4070626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02/imt2.56"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hyperlink" Target="http://www.imeta.science/" TargetMode="External"/><Relationship Id="rId4" Type="http://schemas.openxmlformats.org/officeDocument/2006/relationships/hyperlink" Target="https://doi.org/10.1002/imt2.3"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eden.gov.uk/your-environment/zero-carbon-eden/ecology-and-biodiversity/" TargetMode="External"/><Relationship Id="rId7"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niehs.nih.gov/health/topics/science/microbiome/index.cfm" TargetMode="External"/><Relationship Id="rId4" Type="http://schemas.openxmlformats.org/officeDocument/2006/relationships/hyperlink" Target="https://www.azolifesciences.com/article/What-is-Epidemiology.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doi.org/10.1002/imt2.3" TargetMode="External"/><Relationship Id="rId2" Type="http://schemas.openxmlformats.org/officeDocument/2006/relationships/hyperlink" Target="https://doi.org/10.1002/imt2.5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onlinelibrary.wiley.com/toc/2770596x/2022/1/3" TargetMode="External"/><Relationship Id="rId13" Type="http://schemas.openxmlformats.org/officeDocument/2006/relationships/hyperlink" Target="http://www.imeta.science/" TargetMode="External"/><Relationship Id="rId18" Type="http://schemas.openxmlformats.org/officeDocument/2006/relationships/hyperlink" Target="mailto:office@imeta.science" TargetMode="External"/><Relationship Id="rId3" Type="http://schemas.openxmlformats.org/officeDocument/2006/relationships/image" Target="../media/image8.jpeg"/><Relationship Id="rId21" Type="http://schemas.openxmlformats.org/officeDocument/2006/relationships/image" Target="../media/image17.jpeg"/><Relationship Id="rId7" Type="http://schemas.openxmlformats.org/officeDocument/2006/relationships/hyperlink" Target="https://onlinelibrary.wiley.com/toc/2770596x/2022/1/2" TargetMode="External"/><Relationship Id="rId12" Type="http://schemas.openxmlformats.org/officeDocument/2006/relationships/image" Target="../media/image14.svg"/><Relationship Id="rId17" Type="http://schemas.openxmlformats.org/officeDocument/2006/relationships/image" Target="../media/image16.svg"/><Relationship Id="rId25" Type="http://schemas.openxmlformats.org/officeDocument/2006/relationships/hyperlink" Target="https://www.facebook.com/iMetaScience" TargetMode="External"/><Relationship Id="rId2" Type="http://schemas.openxmlformats.org/officeDocument/2006/relationships/notesSlide" Target="../notesSlides/notesSlide2.xml"/><Relationship Id="rId16" Type="http://schemas.openxmlformats.org/officeDocument/2006/relationships/image" Target="../media/image15.png"/><Relationship Id="rId20" Type="http://schemas.openxmlformats.org/officeDocument/2006/relationships/hyperlink" Target="https://mp.weixin.qq.com/s/Ws4td7ZoRIWviUwdZs_ueg" TargetMode="External"/><Relationship Id="rId1" Type="http://schemas.openxmlformats.org/officeDocument/2006/relationships/slideLayout" Target="../slideLayouts/slideLayout1.xml"/><Relationship Id="rId6" Type="http://schemas.openxmlformats.org/officeDocument/2006/relationships/hyperlink" Target="https://onlinelibrary.wiley.com/toc/2770596x/2022/1/1" TargetMode="External"/><Relationship Id="rId11" Type="http://schemas.openxmlformats.org/officeDocument/2006/relationships/image" Target="../media/image13.png"/><Relationship Id="rId24" Type="http://schemas.openxmlformats.org/officeDocument/2006/relationships/hyperlink" Target="https://twitter.com/iMetaScience" TargetMode="External"/><Relationship Id="rId5" Type="http://schemas.openxmlformats.org/officeDocument/2006/relationships/image" Target="../media/image10.emf"/><Relationship Id="rId15" Type="http://schemas.openxmlformats.org/officeDocument/2006/relationships/hyperlink" Target="https://mc.manuscriptcentral.com/imeta" TargetMode="External"/><Relationship Id="rId23" Type="http://schemas.openxmlformats.org/officeDocument/2006/relationships/image" Target="../media/image19.jpeg"/><Relationship Id="rId10" Type="http://schemas.openxmlformats.org/officeDocument/2006/relationships/image" Target="../media/image12.svg"/><Relationship Id="rId19" Type="http://schemas.openxmlformats.org/officeDocument/2006/relationships/hyperlink" Target="https://mp.weixin.qq.com/s/IiWT3V7d0_k9_axPiJhyow" TargetMode="External"/><Relationship Id="rId4" Type="http://schemas.openxmlformats.org/officeDocument/2006/relationships/image" Target="../media/image9.jpeg"/><Relationship Id="rId9" Type="http://schemas.openxmlformats.org/officeDocument/2006/relationships/image" Target="../media/image11.png"/><Relationship Id="rId14" Type="http://schemas.openxmlformats.org/officeDocument/2006/relationships/hyperlink" Target="https://wileyonlinelibrary.com/journal/imeta" TargetMode="External"/><Relationship Id="rId22"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002A084-9849-3649-B21C-4BEDCFECA669}"/>
              </a:ext>
            </a:extLst>
          </p:cNvPr>
          <p:cNvSpPr/>
          <p:nvPr/>
        </p:nvSpPr>
        <p:spPr>
          <a:xfrm>
            <a:off x="0" y="443621"/>
            <a:ext cx="12192000" cy="5307872"/>
          </a:xfrm>
          <a:prstGeom prst="rect">
            <a:avLst/>
          </a:prstGeom>
          <a:solidFill>
            <a:srgbClr val="8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latin typeface="Times New Roman" panose="02020603050405020304" pitchFamily="18" charset="0"/>
              </a:rPr>
              <a:t>Ggtree: A serialized data object for </a:t>
            </a:r>
          </a:p>
          <a:p>
            <a:pPr algn="ctr"/>
            <a:r>
              <a:rPr lang="en-US" altLang="zh-CN" sz="4400" dirty="0">
                <a:latin typeface="Times New Roman" panose="02020603050405020304" pitchFamily="18" charset="0"/>
              </a:rPr>
              <a:t>visualization of a phylogenetic tree</a:t>
            </a:r>
          </a:p>
          <a:p>
            <a:pPr algn="ctr"/>
            <a:r>
              <a:rPr lang="en-US" altLang="zh-CN" sz="4400" dirty="0">
                <a:latin typeface="Times New Roman" panose="02020603050405020304" pitchFamily="18" charset="0"/>
              </a:rPr>
              <a:t> and annotation data</a:t>
            </a:r>
            <a:endParaRPr lang="en-US" altLang="zh-CN" sz="4400" i="0" dirty="0">
              <a:latin typeface="Times New Roman" panose="02020603050405020304" pitchFamily="18" charset="0"/>
            </a:endParaRPr>
          </a:p>
          <a:p>
            <a:pPr algn="ctr"/>
            <a:endParaRPr lang="en-US" altLang="zh-CN" sz="4400" dirty="0">
              <a:latin typeface="Times New Roman" panose="02020603050405020304" pitchFamily="18" charset="0"/>
            </a:endParaRPr>
          </a:p>
          <a:p>
            <a:pPr algn="ctr"/>
            <a:r>
              <a:rPr lang="en-US" altLang="zh-CN" dirty="0">
                <a:latin typeface="Times New Roman" panose="02020603050405020304" pitchFamily="18" charset="0"/>
              </a:rPr>
              <a:t>Shuangbin Xu, Lin Li, Xiao Luo, </a:t>
            </a:r>
            <a:r>
              <a:rPr lang="en-US" altLang="zh-CN" dirty="0" err="1">
                <a:latin typeface="Times New Roman" panose="02020603050405020304" pitchFamily="18" charset="0"/>
              </a:rPr>
              <a:t>Meijun</a:t>
            </a:r>
            <a:r>
              <a:rPr lang="en-US" altLang="zh-CN" dirty="0">
                <a:latin typeface="Times New Roman" panose="02020603050405020304" pitchFamily="18" charset="0"/>
              </a:rPr>
              <a:t> Chen, </a:t>
            </a:r>
            <a:r>
              <a:rPr lang="en-US" altLang="zh-CN" dirty="0" err="1">
                <a:latin typeface="Times New Roman" panose="02020603050405020304" pitchFamily="18" charset="0"/>
              </a:rPr>
              <a:t>Wenli</a:t>
            </a:r>
            <a:r>
              <a:rPr lang="en-US" altLang="zh-CN" dirty="0">
                <a:latin typeface="Times New Roman" panose="02020603050405020304" pitchFamily="18" charset="0"/>
              </a:rPr>
              <a:t> Tang, Li Zhan, </a:t>
            </a:r>
            <a:r>
              <a:rPr lang="en-US" altLang="zh-CN" dirty="0" err="1">
                <a:latin typeface="Times New Roman" panose="02020603050405020304" pitchFamily="18" charset="0"/>
              </a:rPr>
              <a:t>Zehan</a:t>
            </a:r>
            <a:r>
              <a:rPr lang="en-US" altLang="zh-CN" dirty="0">
                <a:latin typeface="Times New Roman" panose="02020603050405020304" pitchFamily="18" charset="0"/>
              </a:rPr>
              <a:t> Dai,</a:t>
            </a:r>
          </a:p>
          <a:p>
            <a:pPr algn="ctr"/>
            <a:r>
              <a:rPr lang="en-US" altLang="zh-CN" dirty="0">
                <a:latin typeface="Times New Roman" panose="02020603050405020304" pitchFamily="18" charset="0"/>
              </a:rPr>
              <a:t>Tommy T. Lam, Yi Guan, </a:t>
            </a:r>
            <a:r>
              <a:rPr lang="en-US" altLang="zh-CN" dirty="0" err="1">
                <a:latin typeface="Times New Roman" panose="02020603050405020304" pitchFamily="18" charset="0"/>
              </a:rPr>
              <a:t>Guangchuang</a:t>
            </a:r>
            <a:r>
              <a:rPr lang="en-US" altLang="zh-CN" dirty="0">
                <a:latin typeface="Times New Roman" panose="02020603050405020304" pitchFamily="18" charset="0"/>
              </a:rPr>
              <a:t> Yu</a:t>
            </a:r>
          </a:p>
          <a:p>
            <a:pPr algn="ctr"/>
            <a:endParaRPr lang="es-ES" sz="2400" dirty="0">
              <a:latin typeface="Arial" panose="020B0604020202020204" pitchFamily="34" charset="0"/>
              <a:cs typeface="Arial" panose="020B0604020202020204" pitchFamily="34" charset="0"/>
            </a:endParaRPr>
          </a:p>
          <a:p>
            <a:pPr algn="ctr"/>
            <a:r>
              <a:rPr lang="en-US" altLang="zh-CN" b="1" dirty="0"/>
              <a:t>Department of Bioinformatics, School of Basic Medical Sciences,</a:t>
            </a:r>
          </a:p>
          <a:p>
            <a:pPr algn="ctr"/>
            <a:r>
              <a:rPr lang="en-US" altLang="zh-CN" b="1" dirty="0"/>
              <a:t> Southern Medical University, Guangzhou, China</a:t>
            </a:r>
          </a:p>
          <a:p>
            <a:pPr algn="ctr"/>
            <a:r>
              <a:rPr lang="en-US" altLang="zh-CN" b="1" dirty="0"/>
              <a:t>State Key Laboratory of Emerging Infectious Diseases, School of Public Health,</a:t>
            </a:r>
          </a:p>
          <a:p>
            <a:pPr algn="ctr"/>
            <a:r>
              <a:rPr lang="en-US" altLang="zh-CN" b="1" dirty="0"/>
              <a:t> The University of Hong Kong, Hong Kong SAR, China</a:t>
            </a:r>
          </a:p>
          <a:p>
            <a:pPr algn="ctr"/>
            <a:r>
              <a:rPr lang="en-US" altLang="zh-CN" b="1" dirty="0"/>
              <a:t>Joint Institute of Virology (Shantou University–The University of Hong Kong),</a:t>
            </a:r>
          </a:p>
          <a:p>
            <a:pPr algn="ctr"/>
            <a:r>
              <a:rPr lang="en-US" altLang="zh-CN" b="1" dirty="0"/>
              <a:t> Shantou University, Shantou, China</a:t>
            </a:r>
            <a:endParaRPr lang="es-ES" altLang="zh-CN" sz="2400"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83A7B6DB-639F-CD48-B545-B392538DAA31}"/>
              </a:ext>
            </a:extLst>
          </p:cNvPr>
          <p:cNvSpPr/>
          <p:nvPr/>
        </p:nvSpPr>
        <p:spPr>
          <a:xfrm>
            <a:off x="789885" y="5851076"/>
            <a:ext cx="10580080" cy="923330"/>
          </a:xfrm>
          <a:prstGeom prst="rect">
            <a:avLst/>
          </a:prstGeom>
        </p:spPr>
        <p:txBody>
          <a:bodyPr wrap="square">
            <a:spAutoFit/>
          </a:bodyPr>
          <a:lstStyle/>
          <a:p>
            <a:pPr algn="ctr"/>
            <a:r>
              <a:rPr lang="en-US" altLang="zh-CN" dirty="0">
                <a:latin typeface="Times New Roman" panose="02020603050405020304" pitchFamily="18" charset="0"/>
              </a:rPr>
              <a:t>Shuangbin Xu, Lin Li, Xiao Luo, </a:t>
            </a:r>
            <a:r>
              <a:rPr lang="en-US" altLang="zh-CN" dirty="0" err="1">
                <a:latin typeface="Times New Roman" panose="02020603050405020304" pitchFamily="18" charset="0"/>
              </a:rPr>
              <a:t>Meijun</a:t>
            </a:r>
            <a:r>
              <a:rPr lang="en-US" altLang="zh-CN" dirty="0">
                <a:latin typeface="Times New Roman" panose="02020603050405020304" pitchFamily="18" charset="0"/>
              </a:rPr>
              <a:t> Chen, </a:t>
            </a:r>
            <a:r>
              <a:rPr lang="en-US" altLang="zh-CN" dirty="0" err="1">
                <a:latin typeface="Times New Roman" panose="02020603050405020304" pitchFamily="18" charset="0"/>
              </a:rPr>
              <a:t>Wenli</a:t>
            </a:r>
            <a:r>
              <a:rPr lang="en-US" altLang="zh-CN" dirty="0">
                <a:latin typeface="Times New Roman" panose="02020603050405020304" pitchFamily="18" charset="0"/>
              </a:rPr>
              <a:t> Tang, Li Zhan, </a:t>
            </a:r>
            <a:r>
              <a:rPr lang="en-US" altLang="zh-CN" dirty="0" err="1">
                <a:latin typeface="Times New Roman" panose="02020603050405020304" pitchFamily="18" charset="0"/>
              </a:rPr>
              <a:t>Zehan</a:t>
            </a:r>
            <a:r>
              <a:rPr lang="en-US" altLang="zh-CN" dirty="0">
                <a:latin typeface="Times New Roman" panose="02020603050405020304" pitchFamily="18" charset="0"/>
              </a:rPr>
              <a:t> Dai, Tommy T. Lam, Yi Guan, </a:t>
            </a:r>
            <a:r>
              <a:rPr lang="en-US" altLang="zh-CN" dirty="0" err="1">
                <a:latin typeface="Times New Roman" panose="02020603050405020304" pitchFamily="18" charset="0"/>
              </a:rPr>
              <a:t>Guangchuang</a:t>
            </a:r>
            <a:r>
              <a:rPr lang="en-US" altLang="zh-CN" dirty="0">
                <a:latin typeface="Times New Roman" panose="02020603050405020304" pitchFamily="18" charset="0"/>
              </a:rPr>
              <a:t> Yu. </a:t>
            </a:r>
            <a:r>
              <a:rPr lang="en-US" altLang="zh-CN" dirty="0"/>
              <a:t>2022. </a:t>
            </a:r>
            <a:r>
              <a:rPr lang="en-US" altLang="zh-CN" dirty="0">
                <a:latin typeface="Times New Roman" panose="02020603050405020304" pitchFamily="18" charset="0"/>
              </a:rPr>
              <a:t>“ Ggtree: A serialized data object for visualization of a phylogenetic tree and annotation data.” </a:t>
            </a:r>
            <a:r>
              <a:rPr lang="en-US" altLang="zh-CN" b="1" i="1" dirty="0" err="1">
                <a:latin typeface="Times New Roman" panose="02020603050405020304" pitchFamily="18" charset="0"/>
                <a:cs typeface="Times New Roman" panose="02020603050405020304" pitchFamily="18" charset="0"/>
              </a:rPr>
              <a:t>iMeta</a:t>
            </a:r>
            <a:r>
              <a:rPr lang="en-US" altLang="zh-CN" dirty="0"/>
              <a:t>. </a:t>
            </a:r>
            <a:r>
              <a:rPr lang="en-US" altLang="zh-CN" dirty="0">
                <a:latin typeface="Times New Roman" panose="02020603050405020304" pitchFamily="18" charset="0"/>
              </a:rPr>
              <a:t>e56. </a:t>
            </a:r>
            <a:r>
              <a:rPr lang="en-US" altLang="zh-CN" dirty="0">
                <a:latin typeface="Times New Roman" panose="02020603050405020304" pitchFamily="18" charset="0"/>
                <a:hlinkClick r:id="rId3"/>
              </a:rPr>
              <a:t>https://doi.org/10.1002/imt2.56</a:t>
            </a:r>
            <a:endParaRPr lang="en-US" altLang="zh-CN" dirty="0">
              <a:latin typeface="Times New Roman" panose="02020603050405020304" pitchFamily="18" charset="0"/>
              <a:hlinkClick r:id="rId4">
                <a:extLst>
                  <a:ext uri="{A12FA001-AC4F-418D-AE19-62706E023703}">
                    <ahyp:hlinkClr xmlns:ahyp="http://schemas.microsoft.com/office/drawing/2018/hyperlinkcolor" val="tx"/>
                  </a:ext>
                </a:extLst>
              </a:hlinkClick>
            </a:endParaRPr>
          </a:p>
        </p:txBody>
      </p:sp>
      <p:pic>
        <p:nvPicPr>
          <p:cNvPr id="4" name="图片 3">
            <a:hlinkClick r:id="rId5"/>
            <a:extLst>
              <a:ext uri="{FF2B5EF4-FFF2-40B4-BE49-F238E27FC236}">
                <a16:creationId xmlns:a16="http://schemas.microsoft.com/office/drawing/2014/main" id="{2B1006CC-D2CB-42AE-899F-F27F4D7BA1C5}"/>
              </a:ext>
            </a:extLst>
          </p:cNvPr>
          <p:cNvPicPr>
            <a:picLocks noChangeAspect="1"/>
          </p:cNvPicPr>
          <p:nvPr/>
        </p:nvPicPr>
        <p:blipFill>
          <a:blip r:embed="rId6" cstate="screen">
            <a:extLst>
              <a:ext uri="{28A0092B-C50C-407E-A947-70E740481C1C}">
                <a14:useLocalDpi xmlns:a14="http://schemas.microsoft.com/office/drawing/2010/main"/>
              </a:ext>
            </a:extLst>
          </a:blip>
          <a:srcRect/>
          <a:stretch/>
        </p:blipFill>
        <p:spPr>
          <a:xfrm>
            <a:off x="10033623" y="2264294"/>
            <a:ext cx="2149324" cy="2823251"/>
          </a:xfrm>
          <a:prstGeom prst="rect">
            <a:avLst/>
          </a:prstGeom>
        </p:spPr>
      </p:pic>
    </p:spTree>
    <p:extLst>
      <p:ext uri="{BB962C8B-B14F-4D97-AF65-F5344CB8AC3E}">
        <p14:creationId xmlns:p14="http://schemas.microsoft.com/office/powerpoint/2010/main" val="810653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5B943D-AD13-9A49-B4F5-EB8A504E0A35}"/>
              </a:ext>
            </a:extLst>
          </p:cNvPr>
          <p:cNvSpPr/>
          <p:nvPr/>
        </p:nvSpPr>
        <p:spPr>
          <a:xfrm>
            <a:off x="0" y="0"/>
            <a:ext cx="12192000" cy="584200"/>
          </a:xfrm>
          <a:prstGeom prst="rect">
            <a:avLst/>
          </a:prstGeom>
          <a:solidFill>
            <a:srgbClr val="8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Arial" panose="020B0604020202020204" pitchFamily="34" charset="0"/>
                <a:cs typeface="Arial" panose="020B0604020202020204" pitchFamily="34" charset="0"/>
              </a:rPr>
              <a:t>Introduction / Results</a:t>
            </a:r>
          </a:p>
        </p:txBody>
      </p:sp>
      <p:pic>
        <p:nvPicPr>
          <p:cNvPr id="4" name="图片 3"/>
          <p:cNvPicPr>
            <a:picLocks noChangeAspect="1"/>
          </p:cNvPicPr>
          <p:nvPr/>
        </p:nvPicPr>
        <p:blipFill>
          <a:blip r:embed="rId2"/>
          <a:stretch>
            <a:fillRect/>
          </a:stretch>
        </p:blipFill>
        <p:spPr>
          <a:xfrm>
            <a:off x="252042" y="2173906"/>
            <a:ext cx="2535546" cy="2449196"/>
          </a:xfrm>
          <a:prstGeom prst="rect">
            <a:avLst/>
          </a:prstGeom>
        </p:spPr>
      </p:pic>
      <p:sp>
        <p:nvSpPr>
          <p:cNvPr id="5" name="矩形 4"/>
          <p:cNvSpPr/>
          <p:nvPr/>
        </p:nvSpPr>
        <p:spPr>
          <a:xfrm>
            <a:off x="0" y="6350169"/>
            <a:ext cx="4657817" cy="507831"/>
          </a:xfrm>
          <a:prstGeom prst="rect">
            <a:avLst/>
          </a:prstGeom>
        </p:spPr>
        <p:txBody>
          <a:bodyPr wrap="square">
            <a:spAutoFit/>
          </a:bodyPr>
          <a:lstStyle/>
          <a:p>
            <a:r>
              <a:rPr lang="en-US" altLang="zh-CN" sz="900" dirty="0">
                <a:hlinkClick r:id="rId3"/>
              </a:rPr>
              <a:t>https://www.eden.gov.uk/your-environment/zero-carbon-eden/ecology-and-biodiversity/</a:t>
            </a:r>
            <a:endParaRPr lang="en-US" altLang="zh-CN" sz="900" dirty="0"/>
          </a:p>
          <a:p>
            <a:r>
              <a:rPr lang="en-US" altLang="zh-CN" sz="900" dirty="0">
                <a:hlinkClick r:id="rId4"/>
              </a:rPr>
              <a:t>https://www.azolifesciences.com/article/What-is-Epidemiology.aspx</a:t>
            </a:r>
            <a:endParaRPr lang="en-US" altLang="zh-CN" sz="900" dirty="0"/>
          </a:p>
          <a:p>
            <a:r>
              <a:rPr lang="en-US" altLang="zh-CN" sz="900" dirty="0">
                <a:hlinkClick r:id="rId5"/>
              </a:rPr>
              <a:t>https://www.niehs.nih.gov/health/topics/science/microbiome/index.cfm</a:t>
            </a:r>
            <a:endParaRPr lang="en-US" altLang="zh-CN" sz="900" dirty="0"/>
          </a:p>
        </p:txBody>
      </p:sp>
      <p:sp>
        <p:nvSpPr>
          <p:cNvPr id="6" name="文本框 5"/>
          <p:cNvSpPr txBox="1"/>
          <p:nvPr/>
        </p:nvSpPr>
        <p:spPr>
          <a:xfrm>
            <a:off x="994299" y="4900464"/>
            <a:ext cx="1047564"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Ecology</a:t>
            </a:r>
            <a:endParaRPr lang="zh-CN" altLang="en-US" dirty="0">
              <a:latin typeface="Times New Roman" panose="02020603050405020304" pitchFamily="18" charset="0"/>
              <a:cs typeface="Times New Roman" panose="02020603050405020304" pitchFamily="18" charset="0"/>
            </a:endParaRPr>
          </a:p>
        </p:txBody>
      </p:sp>
      <p:pic>
        <p:nvPicPr>
          <p:cNvPr id="7" name="图片 6"/>
          <p:cNvPicPr>
            <a:picLocks noChangeAspect="1"/>
          </p:cNvPicPr>
          <p:nvPr/>
        </p:nvPicPr>
        <p:blipFill>
          <a:blip r:embed="rId6"/>
          <a:stretch>
            <a:fillRect/>
          </a:stretch>
        </p:blipFill>
        <p:spPr>
          <a:xfrm>
            <a:off x="3032877" y="2222459"/>
            <a:ext cx="4601784" cy="2420552"/>
          </a:xfrm>
          <a:prstGeom prst="rect">
            <a:avLst/>
          </a:prstGeom>
        </p:spPr>
      </p:pic>
      <p:sp>
        <p:nvSpPr>
          <p:cNvPr id="8" name="文本框 7"/>
          <p:cNvSpPr txBox="1"/>
          <p:nvPr/>
        </p:nvSpPr>
        <p:spPr>
          <a:xfrm>
            <a:off x="4893072" y="4884188"/>
            <a:ext cx="1658643"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E</a:t>
            </a:r>
            <a:r>
              <a:rPr lang="zh-CN" altLang="zh-CN" dirty="0">
                <a:latin typeface="Times New Roman" panose="02020603050405020304" pitchFamily="18" charset="0"/>
                <a:cs typeface="Times New Roman" panose="02020603050405020304" pitchFamily="18" charset="0"/>
              </a:rPr>
              <a:t>pidemiology </a:t>
            </a:r>
            <a:endParaRPr lang="zh-CN" altLang="en-US" dirty="0">
              <a:latin typeface="Times New Roman" panose="02020603050405020304" pitchFamily="18" charset="0"/>
              <a:cs typeface="Times New Roman" panose="02020603050405020304" pitchFamily="18" charset="0"/>
            </a:endParaRPr>
          </a:p>
        </p:txBody>
      </p:sp>
      <p:pic>
        <p:nvPicPr>
          <p:cNvPr id="9" name="图片 8"/>
          <p:cNvPicPr>
            <a:picLocks noChangeAspect="1"/>
          </p:cNvPicPr>
          <p:nvPr/>
        </p:nvPicPr>
        <p:blipFill>
          <a:blip r:embed="rId7"/>
          <a:stretch>
            <a:fillRect/>
          </a:stretch>
        </p:blipFill>
        <p:spPr>
          <a:xfrm>
            <a:off x="7776836" y="2250480"/>
            <a:ext cx="3048000" cy="2286000"/>
          </a:xfrm>
          <a:prstGeom prst="rect">
            <a:avLst/>
          </a:prstGeom>
        </p:spPr>
      </p:pic>
      <p:sp>
        <p:nvSpPr>
          <p:cNvPr id="10" name="文本框 9"/>
          <p:cNvSpPr txBox="1"/>
          <p:nvPr/>
        </p:nvSpPr>
        <p:spPr>
          <a:xfrm>
            <a:off x="8703075" y="4856077"/>
            <a:ext cx="1346446"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Microbiome</a:t>
            </a:r>
            <a:r>
              <a:rPr lang="zh-CN" altLang="zh-CN" dirty="0">
                <a:latin typeface="Times New Roman" panose="02020603050405020304" pitchFamily="18" charset="0"/>
                <a:cs typeface="Times New Roman" panose="02020603050405020304" pitchFamily="18" charset="0"/>
              </a:rPr>
              <a:t> </a:t>
            </a:r>
            <a:endParaRPr lang="zh-CN" altLang="en-US" dirty="0">
              <a:latin typeface="Times New Roman" panose="02020603050405020304" pitchFamily="18" charset="0"/>
              <a:cs typeface="Times New Roman" panose="02020603050405020304" pitchFamily="18" charset="0"/>
            </a:endParaRPr>
          </a:p>
        </p:txBody>
      </p:sp>
      <p:sp>
        <p:nvSpPr>
          <p:cNvPr id="11" name="文本框 10"/>
          <p:cNvSpPr txBox="1"/>
          <p:nvPr/>
        </p:nvSpPr>
        <p:spPr>
          <a:xfrm>
            <a:off x="719091" y="1047566"/>
            <a:ext cx="4918230" cy="461665"/>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Phylogenetic tree + Associated data</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9782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5B943D-AD13-9A49-B4F5-EB8A504E0A35}"/>
              </a:ext>
            </a:extLst>
          </p:cNvPr>
          <p:cNvSpPr/>
          <p:nvPr/>
        </p:nvSpPr>
        <p:spPr>
          <a:xfrm>
            <a:off x="0" y="0"/>
            <a:ext cx="12192000" cy="584200"/>
          </a:xfrm>
          <a:prstGeom prst="rect">
            <a:avLst/>
          </a:prstGeom>
          <a:solidFill>
            <a:srgbClr val="8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Arial" panose="020B0604020202020204" pitchFamily="34" charset="0"/>
                <a:cs typeface="Arial" panose="020B0604020202020204" pitchFamily="34" charset="0"/>
              </a:rPr>
              <a:t>Introduction</a:t>
            </a:r>
          </a:p>
        </p:txBody>
      </p:sp>
      <p:sp>
        <p:nvSpPr>
          <p:cNvPr id="12" name="矩形 11"/>
          <p:cNvSpPr/>
          <p:nvPr/>
        </p:nvSpPr>
        <p:spPr>
          <a:xfrm>
            <a:off x="1272464" y="1079557"/>
            <a:ext cx="9398495" cy="646331"/>
          </a:xfrm>
          <a:prstGeom prst="rect">
            <a:avLst/>
          </a:prstGeom>
        </p:spPr>
        <p:txBody>
          <a:bodyPr wrap="square">
            <a:spAutoFit/>
          </a:bodyPr>
          <a:lstStyle/>
          <a:p>
            <a:r>
              <a:rPr lang="zh-CN" altLang="zh-CN" kern="100" dirty="0">
                <a:latin typeface="Times New Roman" panose="02020603050405020304" pitchFamily="18" charset="0"/>
                <a:ea typeface="Times New Roman" panose="02020603050405020304" pitchFamily="18" charset="0"/>
                <a:cs typeface="Times New Roman" panose="02020603050405020304" pitchFamily="18" charset="0"/>
              </a:rPr>
              <a:t>Reusing phylogenetic data can contribute to synthesize phylogenetic knowledge and comparative analyses in a number of scientific disciplines.</a:t>
            </a:r>
            <a:endParaRPr lang="zh-CN" altLang="en-US" dirty="0">
              <a:latin typeface="Times New Roman" panose="02020603050405020304" pitchFamily="18" charset="0"/>
              <a:cs typeface="Times New Roman" panose="02020603050405020304" pitchFamily="18" charset="0"/>
            </a:endParaRPr>
          </a:p>
        </p:txBody>
      </p:sp>
      <p:sp>
        <p:nvSpPr>
          <p:cNvPr id="13" name="文本框 12"/>
          <p:cNvSpPr txBox="1"/>
          <p:nvPr/>
        </p:nvSpPr>
        <p:spPr>
          <a:xfrm>
            <a:off x="1305019" y="2346872"/>
            <a:ext cx="9916355" cy="2031325"/>
          </a:xfrm>
          <a:prstGeom prst="rect">
            <a:avLst/>
          </a:prstGeom>
          <a:noFill/>
        </p:spPr>
        <p:txBody>
          <a:bodyPr wrap="square" rtlCol="0">
            <a:spAutoFit/>
          </a:bodyPr>
          <a:lstStyle/>
          <a:p>
            <a:pPr marL="285750" indent="-285750">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But ~60% of published phylogenetic data are lost to science forever [1]. This is because phylogenetic trees are often published as static images and lack of interoperable file format for data sharing [2].</a:t>
            </a:r>
          </a:p>
          <a:p>
            <a:pPr marL="285750" indent="-285750">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Although tools for tree visualization and annotation are proliferating, the dominant objective remains to produce a publication-ready figure, which involves multiple steps in selecting the annotation data (e.g., bootstrap values) and rendering it on the tree (e.g., as text labels or branch colors). The process is one-way and a dead end to yield a static figure that the underlying information cannot be reused.</a:t>
            </a:r>
            <a:endParaRPr lang="zh-CN" altLang="en-US" dirty="0">
              <a:latin typeface="Times New Roman" panose="02020603050405020304" pitchFamily="18" charset="0"/>
              <a:cs typeface="Times New Roman" panose="02020603050405020304" pitchFamily="18" charset="0"/>
            </a:endParaRPr>
          </a:p>
        </p:txBody>
      </p:sp>
      <p:sp>
        <p:nvSpPr>
          <p:cNvPr id="14" name="文本框 13"/>
          <p:cNvSpPr txBox="1"/>
          <p:nvPr/>
        </p:nvSpPr>
        <p:spPr>
          <a:xfrm>
            <a:off x="1296141" y="1760945"/>
            <a:ext cx="6915704" cy="523220"/>
          </a:xfrm>
          <a:prstGeom prst="rect">
            <a:avLst/>
          </a:prstGeom>
          <a:noFill/>
        </p:spPr>
        <p:txBody>
          <a:bodyPr wrap="square" rtlCol="0">
            <a:spAutoFit/>
          </a:bodyPr>
          <a:lstStyle/>
          <a:p>
            <a:r>
              <a:rPr lang="en-US" altLang="zh-CN" sz="2800" b="1" dirty="0">
                <a:latin typeface="Times New Roman" panose="02020603050405020304" pitchFamily="18" charset="0"/>
                <a:cs typeface="Times New Roman" panose="02020603050405020304" pitchFamily="18" charset="0"/>
              </a:rPr>
              <a:t>Problems </a:t>
            </a:r>
            <a:endParaRPr lang="zh-CN" altLang="en-US" sz="2800" b="1" dirty="0">
              <a:latin typeface="Times New Roman" panose="02020603050405020304" pitchFamily="18" charset="0"/>
              <a:cs typeface="Times New Roman" panose="02020603050405020304" pitchFamily="18" charset="0"/>
            </a:endParaRPr>
          </a:p>
        </p:txBody>
      </p:sp>
      <p:sp>
        <p:nvSpPr>
          <p:cNvPr id="15" name="文本框 14"/>
          <p:cNvSpPr txBox="1"/>
          <p:nvPr/>
        </p:nvSpPr>
        <p:spPr>
          <a:xfrm>
            <a:off x="1279866" y="4532259"/>
            <a:ext cx="6915704" cy="523220"/>
          </a:xfrm>
          <a:prstGeom prst="rect">
            <a:avLst/>
          </a:prstGeom>
          <a:noFill/>
        </p:spPr>
        <p:txBody>
          <a:bodyPr wrap="square" rtlCol="0">
            <a:spAutoFit/>
          </a:bodyPr>
          <a:lstStyle/>
          <a:p>
            <a:r>
              <a:rPr lang="en-US" altLang="zh-CN" sz="2800" b="1" dirty="0">
                <a:latin typeface="Times New Roman" panose="02020603050405020304" pitchFamily="18" charset="0"/>
                <a:cs typeface="Times New Roman" panose="02020603050405020304" pitchFamily="18" charset="0"/>
              </a:rPr>
              <a:t>How to solve the problems</a:t>
            </a:r>
            <a:endParaRPr lang="zh-CN" altLang="en-US" sz="2800" b="1" dirty="0">
              <a:latin typeface="Times New Roman" panose="02020603050405020304" pitchFamily="18" charset="0"/>
              <a:cs typeface="Times New Roman" panose="02020603050405020304" pitchFamily="18" charset="0"/>
            </a:endParaRPr>
          </a:p>
        </p:txBody>
      </p:sp>
      <p:sp>
        <p:nvSpPr>
          <p:cNvPr id="16" name="文本框 15"/>
          <p:cNvSpPr txBox="1"/>
          <p:nvPr/>
        </p:nvSpPr>
        <p:spPr>
          <a:xfrm>
            <a:off x="1376041" y="5169969"/>
            <a:ext cx="9738802" cy="646331"/>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a paradigm shift from producing a static figure to a serialized data object that contains the tree, associated data and visualization directives in addition to render as a visualization graphic.</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39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5B943D-AD13-9A49-B4F5-EB8A504E0A35}"/>
              </a:ext>
            </a:extLst>
          </p:cNvPr>
          <p:cNvSpPr/>
          <p:nvPr/>
        </p:nvSpPr>
        <p:spPr>
          <a:xfrm>
            <a:off x="0" y="0"/>
            <a:ext cx="12192000" cy="584200"/>
          </a:xfrm>
          <a:prstGeom prst="rect">
            <a:avLst/>
          </a:prstGeom>
          <a:solidFill>
            <a:srgbClr val="8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Arial" panose="020B0604020202020204" pitchFamily="34" charset="0"/>
                <a:cs typeface="Arial" panose="020B0604020202020204" pitchFamily="34" charset="0"/>
              </a:rPr>
              <a:t>Results</a:t>
            </a:r>
          </a:p>
        </p:txBody>
      </p:sp>
      <p:sp>
        <p:nvSpPr>
          <p:cNvPr id="12" name="Text Box 1"/>
          <p:cNvSpPr txBox="1"/>
          <p:nvPr/>
        </p:nvSpPr>
        <p:spPr>
          <a:xfrm>
            <a:off x="5153183" y="808069"/>
            <a:ext cx="5819610" cy="3716402"/>
          </a:xfrm>
          <a:prstGeom prst="rect">
            <a:avLst/>
          </a:prstGeom>
          <a:noFill/>
          <a:ln w="9525">
            <a:noFill/>
          </a:ln>
        </p:spPr>
        <p:txBody>
          <a:bodyPr wrap="square">
            <a:spAutoFit/>
          </a:bodyPr>
          <a:lstStyle/>
          <a:p>
            <a:r>
              <a:rPr lang="en-US" sz="1100" i="1" dirty="0">
                <a:solidFill>
                  <a:srgbClr val="8F5902"/>
                </a:solidFill>
                <a:latin typeface="Consolas" charset="0"/>
              </a:rPr>
              <a:t># Loading the required packages</a:t>
            </a:r>
          </a:p>
          <a:p>
            <a:pPr indent="0"/>
            <a:r>
              <a:rPr lang="en-US" sz="1150" b="0" dirty="0" err="1">
                <a:latin typeface="Consolas" charset="0"/>
              </a:rPr>
              <a:t>pacman</a:t>
            </a:r>
            <a:r>
              <a:rPr lang="en-US" sz="1150" b="1" dirty="0">
                <a:solidFill>
                  <a:srgbClr val="CE5C00"/>
                </a:solidFill>
                <a:latin typeface="Consolas" charset="0"/>
              </a:rPr>
              <a:t>::</a:t>
            </a:r>
            <a:r>
              <a:rPr lang="en-US" sz="1150" b="1" dirty="0" err="1">
                <a:solidFill>
                  <a:srgbClr val="204A87"/>
                </a:solidFill>
                <a:latin typeface="Consolas" charset="0"/>
              </a:rPr>
              <a:t>p_load</a:t>
            </a:r>
            <a:r>
              <a:rPr lang="en-US" sz="1150" b="0" dirty="0">
                <a:latin typeface="Consolas" charset="0"/>
              </a:rPr>
              <a:t>(</a:t>
            </a:r>
            <a:r>
              <a:rPr lang="en-US" sz="1150" b="0" dirty="0" err="1">
                <a:latin typeface="Consolas" charset="0"/>
              </a:rPr>
              <a:t>tidytree</a:t>
            </a:r>
            <a:r>
              <a:rPr lang="en-US" sz="1150" b="0" dirty="0">
                <a:latin typeface="Consolas" charset="0"/>
              </a:rPr>
              <a:t>, </a:t>
            </a:r>
            <a:r>
              <a:rPr lang="en-US" sz="1150" b="0" dirty="0" err="1">
                <a:latin typeface="Consolas" charset="0"/>
              </a:rPr>
              <a:t>treeio</a:t>
            </a:r>
            <a:r>
              <a:rPr lang="en-US" sz="1150" b="0" dirty="0">
                <a:latin typeface="Consolas" charset="0"/>
              </a:rPr>
              <a:t>, ggplot2, </a:t>
            </a:r>
            <a:r>
              <a:rPr lang="en-US" sz="1150" b="0" dirty="0" err="1">
                <a:latin typeface="Consolas" charset="0"/>
              </a:rPr>
              <a:t>ggtree</a:t>
            </a:r>
            <a:r>
              <a:rPr lang="en-US" sz="1150" b="0" dirty="0">
                <a:latin typeface="Consolas" charset="0"/>
              </a:rPr>
              <a:t>)</a:t>
            </a:r>
          </a:p>
          <a:p>
            <a:r>
              <a:rPr lang="en-US" sz="1100" i="1" dirty="0">
                <a:solidFill>
                  <a:srgbClr val="8F5902"/>
                </a:solidFill>
                <a:latin typeface="Consolas" charset="0"/>
              </a:rPr>
              <a:t># The </a:t>
            </a:r>
            <a:r>
              <a:rPr lang="en-US" sz="1100" i="1" dirty="0" err="1">
                <a:solidFill>
                  <a:srgbClr val="8F5902"/>
                </a:solidFill>
                <a:latin typeface="Consolas" charset="0"/>
              </a:rPr>
              <a:t>url</a:t>
            </a:r>
            <a:r>
              <a:rPr lang="en-US" sz="1100" i="1" dirty="0">
                <a:solidFill>
                  <a:srgbClr val="8F5902"/>
                </a:solidFill>
                <a:latin typeface="Consolas" charset="0"/>
              </a:rPr>
              <a:t> of phylogenetic tree and associated data, </a:t>
            </a:r>
          </a:p>
          <a:p>
            <a:r>
              <a:rPr lang="en-US" sz="1100" i="1" dirty="0">
                <a:solidFill>
                  <a:srgbClr val="8F5902"/>
                </a:solidFill>
                <a:latin typeface="Consolas" charset="0"/>
              </a:rPr>
              <a:t># which can be replace user own files.</a:t>
            </a:r>
          </a:p>
          <a:p>
            <a:pPr indent="0"/>
            <a:r>
              <a:rPr lang="en-US" sz="1150" b="0" dirty="0" err="1">
                <a:latin typeface="Consolas" charset="0"/>
              </a:rPr>
              <a:t>url</a:t>
            </a:r>
            <a:r>
              <a:rPr lang="en-US" sz="1150" b="0" dirty="0">
                <a:latin typeface="Consolas" charset="0"/>
              </a:rPr>
              <a:t> &lt;-</a:t>
            </a:r>
            <a:r>
              <a:rPr lang="en-US" sz="1150" b="0" dirty="0">
                <a:solidFill>
                  <a:srgbClr val="4E9A06"/>
                </a:solidFill>
                <a:latin typeface="Consolas" charset="0"/>
              </a:rPr>
              <a:t> </a:t>
            </a:r>
            <a:r>
              <a:rPr lang="en-US" sz="1150" b="1" dirty="0">
                <a:solidFill>
                  <a:srgbClr val="204A87"/>
                </a:solidFill>
                <a:latin typeface="Consolas" charset="0"/>
              </a:rPr>
              <a:t>paste0</a:t>
            </a:r>
            <a:r>
              <a:rPr lang="en-US" sz="1150" b="0" dirty="0">
                <a:latin typeface="Consolas" charset="0"/>
              </a:rPr>
              <a:t>(</a:t>
            </a:r>
            <a:r>
              <a:rPr lang="en-US" sz="1150" b="0" dirty="0">
                <a:solidFill>
                  <a:srgbClr val="4E9A06"/>
                </a:solidFill>
                <a:latin typeface="Consolas" charset="0"/>
              </a:rPr>
              <a:t>"https://raw.githubusercontent.com/</a:t>
            </a:r>
            <a:r>
              <a:rPr lang="en-US" sz="1150" b="0" dirty="0" err="1">
                <a:solidFill>
                  <a:srgbClr val="4E9A06"/>
                </a:solidFill>
                <a:latin typeface="Consolas" charset="0"/>
              </a:rPr>
              <a:t>TreeViz</a:t>
            </a:r>
            <a:r>
              <a:rPr lang="en-US" sz="1150" b="0" dirty="0">
                <a:solidFill>
                  <a:srgbClr val="4E9A06"/>
                </a:solidFill>
                <a:latin typeface="Consolas" charset="0"/>
              </a:rPr>
              <a:t>/"</a:t>
            </a:r>
            <a:r>
              <a:rPr lang="en-US" sz="1150" b="0" dirty="0">
                <a:latin typeface="Consolas" charset="0"/>
              </a:rPr>
              <a:t>,          </a:t>
            </a:r>
            <a:r>
              <a:rPr lang="en-US" sz="1150" b="0" dirty="0">
                <a:solidFill>
                  <a:srgbClr val="4E9A06"/>
                </a:solidFill>
                <a:latin typeface="Consolas" charset="0"/>
              </a:rPr>
              <a:t>"</a:t>
            </a:r>
            <a:r>
              <a:rPr lang="en-US" sz="1150" b="0" dirty="0" err="1">
                <a:solidFill>
                  <a:srgbClr val="4E9A06"/>
                </a:solidFill>
                <a:latin typeface="Consolas" charset="0"/>
              </a:rPr>
              <a:t>metastyle</a:t>
            </a:r>
            <a:r>
              <a:rPr lang="en-US" sz="1150" b="0" dirty="0">
                <a:solidFill>
                  <a:srgbClr val="4E9A06"/>
                </a:solidFill>
                <a:latin typeface="Consolas" charset="0"/>
              </a:rPr>
              <a:t>/master/design/</a:t>
            </a:r>
            <a:r>
              <a:rPr lang="en-US" sz="1150" b="0" dirty="0" err="1">
                <a:solidFill>
                  <a:srgbClr val="4E9A06"/>
                </a:solidFill>
                <a:latin typeface="Consolas" charset="0"/>
              </a:rPr>
              <a:t>viz_targets_exercise</a:t>
            </a:r>
            <a:r>
              <a:rPr lang="en-US" sz="1150" b="0" dirty="0">
                <a:solidFill>
                  <a:srgbClr val="4E9A06"/>
                </a:solidFill>
                <a:latin typeface="Consolas" charset="0"/>
              </a:rPr>
              <a:t>/"</a:t>
            </a:r>
            <a:r>
              <a:rPr lang="en-US" sz="1150" b="0" dirty="0">
                <a:latin typeface="Consolas" charset="0"/>
              </a:rPr>
              <a:t>)</a:t>
            </a:r>
          </a:p>
          <a:p>
            <a:pPr indent="0"/>
            <a:r>
              <a:rPr lang="en-US" sz="1100" i="1" dirty="0">
                <a:solidFill>
                  <a:srgbClr val="8F5902"/>
                </a:solidFill>
                <a:latin typeface="Consolas" charset="0"/>
              </a:rPr>
              <a:t># parsing the phylogenetic tree files with </a:t>
            </a:r>
          </a:p>
          <a:p>
            <a:pPr indent="0"/>
            <a:r>
              <a:rPr lang="en-US" altLang="zh-CN" sz="1100" i="1" dirty="0">
                <a:solidFill>
                  <a:srgbClr val="8F5902"/>
                </a:solidFill>
                <a:latin typeface="Consolas" charset="0"/>
              </a:rPr>
              <a:t># </a:t>
            </a:r>
            <a:r>
              <a:rPr lang="en-US" sz="1100" i="1" dirty="0">
                <a:solidFill>
                  <a:srgbClr val="8F5902"/>
                </a:solidFill>
                <a:latin typeface="Consolas" charset="0"/>
              </a:rPr>
              <a:t>the functions of </a:t>
            </a:r>
            <a:r>
              <a:rPr lang="en-US" sz="1100" i="1" dirty="0" err="1">
                <a:solidFill>
                  <a:srgbClr val="8F5902"/>
                </a:solidFill>
                <a:latin typeface="Consolas" charset="0"/>
              </a:rPr>
              <a:t>treeio</a:t>
            </a:r>
            <a:r>
              <a:rPr lang="en-US" sz="1100" i="1" dirty="0">
                <a:solidFill>
                  <a:srgbClr val="8F5902"/>
                </a:solidFill>
                <a:latin typeface="Consolas" charset="0"/>
              </a:rPr>
              <a:t> package</a:t>
            </a:r>
            <a:r>
              <a:rPr lang="zh-CN" altLang="en-US" sz="1100" i="1" dirty="0">
                <a:solidFill>
                  <a:srgbClr val="8F5902"/>
                </a:solidFill>
                <a:latin typeface="Consolas" charset="0"/>
              </a:rPr>
              <a:t>，</a:t>
            </a:r>
            <a:r>
              <a:rPr lang="en-US" altLang="zh-CN" sz="1100" i="1" dirty="0">
                <a:solidFill>
                  <a:srgbClr val="8F5902"/>
                </a:solidFill>
                <a:latin typeface="Consolas" charset="0"/>
              </a:rPr>
              <a:t>it will generate</a:t>
            </a:r>
          </a:p>
          <a:p>
            <a:pPr indent="0"/>
            <a:r>
              <a:rPr lang="en-US" altLang="zh-CN" sz="1100" i="1" dirty="0">
                <a:solidFill>
                  <a:srgbClr val="8F5902"/>
                </a:solidFill>
                <a:latin typeface="Consolas" charset="0"/>
              </a:rPr>
              <a:t># </a:t>
            </a:r>
            <a:r>
              <a:rPr lang="en-US" altLang="zh-CN" sz="1100" i="1" dirty="0" err="1">
                <a:solidFill>
                  <a:srgbClr val="8F5902"/>
                </a:solidFill>
                <a:latin typeface="Consolas" charset="0"/>
              </a:rPr>
              <a:t>phylo</a:t>
            </a:r>
            <a:r>
              <a:rPr lang="en-US" altLang="zh-CN" sz="1100" i="1" dirty="0">
                <a:solidFill>
                  <a:srgbClr val="8F5902"/>
                </a:solidFill>
                <a:latin typeface="Consolas" charset="0"/>
              </a:rPr>
              <a:t> or </a:t>
            </a:r>
            <a:r>
              <a:rPr lang="en-US" altLang="zh-CN" sz="1100" i="1" dirty="0" err="1">
                <a:solidFill>
                  <a:srgbClr val="8F5902"/>
                </a:solidFill>
                <a:latin typeface="Consolas" charset="0"/>
              </a:rPr>
              <a:t>treedata</a:t>
            </a:r>
            <a:r>
              <a:rPr lang="en-US" altLang="zh-CN" sz="1100" i="1" dirty="0">
                <a:solidFill>
                  <a:srgbClr val="8F5902"/>
                </a:solidFill>
                <a:latin typeface="Consolas" charset="0"/>
              </a:rPr>
              <a:t> object.</a:t>
            </a:r>
            <a:endParaRPr lang="en-US" sz="1100" i="1" dirty="0">
              <a:solidFill>
                <a:srgbClr val="8F5902"/>
              </a:solidFill>
              <a:latin typeface="Consolas" charset="0"/>
            </a:endParaRPr>
          </a:p>
          <a:p>
            <a:pPr indent="0"/>
            <a:r>
              <a:rPr lang="en-US" sz="1150" b="0" dirty="0">
                <a:latin typeface="Consolas" charset="0"/>
              </a:rPr>
              <a:t>x &lt;-</a:t>
            </a:r>
            <a:r>
              <a:rPr lang="en-US" sz="1150" b="0" dirty="0">
                <a:solidFill>
                  <a:srgbClr val="4E9A06"/>
                </a:solidFill>
                <a:latin typeface="Consolas" charset="0"/>
              </a:rPr>
              <a:t> </a:t>
            </a:r>
            <a:r>
              <a:rPr lang="en-US" sz="1150" b="1" dirty="0" err="1">
                <a:solidFill>
                  <a:srgbClr val="204A87"/>
                </a:solidFill>
                <a:latin typeface="Consolas" charset="0"/>
              </a:rPr>
              <a:t>read.tree</a:t>
            </a:r>
            <a:r>
              <a:rPr lang="en-US" sz="1150" b="0" dirty="0">
                <a:latin typeface="Consolas" charset="0"/>
              </a:rPr>
              <a:t>(</a:t>
            </a:r>
            <a:r>
              <a:rPr lang="en-US" sz="1150" b="1" dirty="0">
                <a:solidFill>
                  <a:srgbClr val="204A87"/>
                </a:solidFill>
                <a:latin typeface="Consolas" charset="0"/>
              </a:rPr>
              <a:t>paste0</a:t>
            </a:r>
            <a:r>
              <a:rPr lang="en-US" sz="1150" b="0" dirty="0">
                <a:latin typeface="Consolas" charset="0"/>
              </a:rPr>
              <a:t>(</a:t>
            </a:r>
            <a:r>
              <a:rPr lang="en-US" sz="1150" b="0" dirty="0" err="1">
                <a:latin typeface="Consolas" charset="0"/>
              </a:rPr>
              <a:t>url</a:t>
            </a:r>
            <a:r>
              <a:rPr lang="en-US" sz="1150" b="0" dirty="0">
                <a:latin typeface="Consolas" charset="0"/>
              </a:rPr>
              <a:t>, </a:t>
            </a:r>
            <a:r>
              <a:rPr lang="en-US" sz="1150" b="0" dirty="0">
                <a:solidFill>
                  <a:srgbClr val="4E9A06"/>
                </a:solidFill>
                <a:latin typeface="Consolas" charset="0"/>
              </a:rPr>
              <a:t>"</a:t>
            </a:r>
            <a:r>
              <a:rPr lang="en-US" sz="1150" b="0" dirty="0" err="1">
                <a:solidFill>
                  <a:srgbClr val="4E9A06"/>
                </a:solidFill>
                <a:latin typeface="Consolas" charset="0"/>
              </a:rPr>
              <a:t>tree_boots.nwk</a:t>
            </a:r>
            <a:r>
              <a:rPr lang="en-US" sz="1150" b="0" dirty="0">
                <a:solidFill>
                  <a:srgbClr val="4E9A06"/>
                </a:solidFill>
                <a:latin typeface="Consolas" charset="0"/>
              </a:rPr>
              <a:t>"</a:t>
            </a:r>
            <a:r>
              <a:rPr lang="en-US" sz="1150" b="0" dirty="0">
                <a:latin typeface="Consolas" charset="0"/>
              </a:rPr>
              <a:t>))</a:t>
            </a:r>
          </a:p>
          <a:p>
            <a:r>
              <a:rPr lang="en-US" altLang="zh-CN" sz="1100" i="1" dirty="0">
                <a:solidFill>
                  <a:srgbClr val="8F5902"/>
                </a:solidFill>
                <a:latin typeface="Consolas" charset="0"/>
              </a:rPr>
              <a:t># reading the associated data</a:t>
            </a:r>
            <a:endParaRPr lang="en-US" sz="1100" i="1" dirty="0">
              <a:solidFill>
                <a:srgbClr val="8F5902"/>
              </a:solidFill>
              <a:latin typeface="Consolas" charset="0"/>
            </a:endParaRPr>
          </a:p>
          <a:p>
            <a:pPr indent="0"/>
            <a:r>
              <a:rPr lang="en-US" sz="1150" b="0" dirty="0">
                <a:latin typeface="Consolas" charset="0"/>
              </a:rPr>
              <a:t>d &lt;-</a:t>
            </a:r>
            <a:r>
              <a:rPr lang="en-US" sz="1150" b="0" dirty="0">
                <a:solidFill>
                  <a:srgbClr val="4E9A06"/>
                </a:solidFill>
                <a:latin typeface="Consolas" charset="0"/>
              </a:rPr>
              <a:t> </a:t>
            </a:r>
            <a:r>
              <a:rPr lang="en-US" sz="1150" b="1" dirty="0">
                <a:solidFill>
                  <a:srgbClr val="204A87"/>
                </a:solidFill>
                <a:latin typeface="Consolas" charset="0"/>
              </a:rPr>
              <a:t>read.csv</a:t>
            </a:r>
            <a:r>
              <a:rPr lang="en-US" sz="1150" b="0" dirty="0">
                <a:latin typeface="Consolas" charset="0"/>
              </a:rPr>
              <a:t>(</a:t>
            </a:r>
            <a:r>
              <a:rPr lang="en-US" sz="1150" b="1" dirty="0">
                <a:solidFill>
                  <a:srgbClr val="204A87"/>
                </a:solidFill>
                <a:latin typeface="Consolas" charset="0"/>
              </a:rPr>
              <a:t>paste0</a:t>
            </a:r>
            <a:r>
              <a:rPr lang="en-US" sz="1150" b="0" dirty="0">
                <a:latin typeface="Consolas" charset="0"/>
              </a:rPr>
              <a:t>(</a:t>
            </a:r>
            <a:r>
              <a:rPr lang="en-US" sz="1150" b="0" dirty="0" err="1">
                <a:latin typeface="Consolas" charset="0"/>
              </a:rPr>
              <a:t>url</a:t>
            </a:r>
            <a:r>
              <a:rPr lang="en-US" sz="1150" b="0" dirty="0">
                <a:latin typeface="Consolas" charset="0"/>
              </a:rPr>
              <a:t>, </a:t>
            </a:r>
            <a:r>
              <a:rPr lang="en-US" sz="1150" b="0" dirty="0">
                <a:solidFill>
                  <a:srgbClr val="4E9A06"/>
                </a:solidFill>
                <a:latin typeface="Consolas" charset="0"/>
              </a:rPr>
              <a:t>"inode_data.csv"</a:t>
            </a:r>
            <a:r>
              <a:rPr lang="en-US" sz="1150" b="0" dirty="0">
                <a:latin typeface="Consolas" charset="0"/>
              </a:rPr>
              <a:t>))</a:t>
            </a:r>
          </a:p>
          <a:p>
            <a:r>
              <a:rPr lang="en-US" sz="1100" i="1" dirty="0">
                <a:solidFill>
                  <a:srgbClr val="8F5902"/>
                </a:solidFill>
                <a:latin typeface="Consolas" charset="0"/>
              </a:rPr>
              <a:t># constructing the </a:t>
            </a:r>
            <a:r>
              <a:rPr lang="en-US" sz="1100" i="1" dirty="0" err="1">
                <a:solidFill>
                  <a:srgbClr val="8F5902"/>
                </a:solidFill>
                <a:latin typeface="Consolas" charset="0"/>
              </a:rPr>
              <a:t>ggtree</a:t>
            </a:r>
            <a:r>
              <a:rPr lang="en-US" sz="1100" i="1" dirty="0">
                <a:solidFill>
                  <a:srgbClr val="8F5902"/>
                </a:solidFill>
                <a:latin typeface="Consolas" charset="0"/>
              </a:rPr>
              <a:t> object (using </a:t>
            </a:r>
            <a:r>
              <a:rPr lang="en-US" sz="1100" i="1" dirty="0" err="1">
                <a:solidFill>
                  <a:srgbClr val="8F5902"/>
                </a:solidFill>
                <a:latin typeface="Consolas" charset="0"/>
              </a:rPr>
              <a:t>ggtree</a:t>
            </a:r>
            <a:r>
              <a:rPr lang="en-US" sz="1100" i="1" dirty="0">
                <a:solidFill>
                  <a:srgbClr val="8F5902"/>
                </a:solidFill>
                <a:latin typeface="Consolas" charset="0"/>
              </a:rPr>
              <a:t> function) and </a:t>
            </a:r>
          </a:p>
          <a:p>
            <a:r>
              <a:rPr lang="en-US" sz="1100" i="1" dirty="0">
                <a:solidFill>
                  <a:srgbClr val="8F5902"/>
                </a:solidFill>
                <a:latin typeface="Consolas" charset="0"/>
              </a:rPr>
              <a:t># adding associated data to the object (using %&lt;+% function)</a:t>
            </a:r>
          </a:p>
          <a:p>
            <a:pPr indent="0"/>
            <a:r>
              <a:rPr lang="en-US" sz="1150" b="0" dirty="0">
                <a:latin typeface="Consolas" charset="0"/>
              </a:rPr>
              <a:t>p &lt;-</a:t>
            </a:r>
            <a:r>
              <a:rPr lang="en-US" sz="1150" b="0" dirty="0">
                <a:solidFill>
                  <a:srgbClr val="4E9A06"/>
                </a:solidFill>
                <a:latin typeface="Consolas" charset="0"/>
              </a:rPr>
              <a:t> </a:t>
            </a:r>
            <a:r>
              <a:rPr lang="en-US" sz="1150" b="1" dirty="0" err="1">
                <a:solidFill>
                  <a:srgbClr val="204A87"/>
                </a:solidFill>
                <a:latin typeface="Consolas" charset="0"/>
              </a:rPr>
              <a:t>ggtree</a:t>
            </a:r>
            <a:r>
              <a:rPr lang="en-US" sz="1150" b="0" dirty="0">
                <a:latin typeface="Consolas" charset="0"/>
              </a:rPr>
              <a:t>(x) </a:t>
            </a:r>
            <a:r>
              <a:rPr lang="en-US" sz="1150" b="1" dirty="0">
                <a:solidFill>
                  <a:srgbClr val="CE5C00"/>
                </a:solidFill>
                <a:latin typeface="Consolas" charset="0"/>
              </a:rPr>
              <a:t>%&lt;+%</a:t>
            </a:r>
            <a:r>
              <a:rPr lang="en-US" sz="1150" b="0" dirty="0">
                <a:solidFill>
                  <a:srgbClr val="4E9A06"/>
                </a:solidFill>
                <a:latin typeface="Consolas" charset="0"/>
              </a:rPr>
              <a:t> </a:t>
            </a:r>
            <a:r>
              <a:rPr lang="en-US" sz="1150" b="0" dirty="0">
                <a:latin typeface="Consolas" charset="0"/>
              </a:rPr>
              <a:t>d </a:t>
            </a:r>
            <a:r>
              <a:rPr lang="en-US" sz="1150" b="1" dirty="0">
                <a:solidFill>
                  <a:srgbClr val="CE5C00"/>
                </a:solidFill>
                <a:latin typeface="Consolas" charset="0"/>
              </a:rPr>
              <a:t>+</a:t>
            </a:r>
          </a:p>
          <a:p>
            <a:pPr indent="0"/>
            <a:r>
              <a:rPr lang="en-US" sz="1100" i="1" dirty="0">
                <a:solidFill>
                  <a:srgbClr val="8F5902"/>
                </a:solidFill>
                <a:latin typeface="Consolas" charset="0"/>
              </a:rPr>
              <a:t># annotating tree with the posterior (in this example) or other data</a:t>
            </a:r>
          </a:p>
          <a:p>
            <a:pPr indent="0"/>
            <a:r>
              <a:rPr lang="en-US" sz="1150" b="0" dirty="0">
                <a:solidFill>
                  <a:srgbClr val="4E9A06"/>
                </a:solidFill>
                <a:latin typeface="Consolas" charset="0"/>
              </a:rPr>
              <a:t>     </a:t>
            </a:r>
            <a:r>
              <a:rPr lang="en-US" sz="1150" b="1" dirty="0" err="1">
                <a:solidFill>
                  <a:srgbClr val="204A87"/>
                </a:solidFill>
                <a:latin typeface="Consolas" charset="0"/>
              </a:rPr>
              <a:t>geom_nodepoint</a:t>
            </a:r>
            <a:r>
              <a:rPr lang="en-US" sz="1150" b="0" dirty="0">
                <a:latin typeface="Consolas" charset="0"/>
              </a:rPr>
              <a:t>(</a:t>
            </a:r>
            <a:r>
              <a:rPr lang="en-US" sz="1150" b="1" dirty="0" err="1">
                <a:solidFill>
                  <a:srgbClr val="204A87"/>
                </a:solidFill>
                <a:latin typeface="Consolas" charset="0"/>
              </a:rPr>
              <a:t>aes</a:t>
            </a:r>
            <a:r>
              <a:rPr lang="en-US" sz="1150" b="0" dirty="0">
                <a:latin typeface="Consolas" charset="0"/>
              </a:rPr>
              <a:t>(</a:t>
            </a:r>
            <a:r>
              <a:rPr lang="en-US" sz="1150" b="0" dirty="0" err="1">
                <a:solidFill>
                  <a:srgbClr val="204A87"/>
                </a:solidFill>
                <a:latin typeface="Consolas" charset="0"/>
              </a:rPr>
              <a:t>colour</a:t>
            </a:r>
            <a:r>
              <a:rPr lang="en-US" sz="1150" b="0" dirty="0">
                <a:solidFill>
                  <a:srgbClr val="204A87"/>
                </a:solidFill>
                <a:latin typeface="Consolas" charset="0"/>
              </a:rPr>
              <a:t> =</a:t>
            </a:r>
            <a:r>
              <a:rPr lang="en-US" sz="1150" b="0" dirty="0">
                <a:latin typeface="Consolas" charset="0"/>
              </a:rPr>
              <a:t> posterior), </a:t>
            </a:r>
            <a:r>
              <a:rPr lang="en-US" sz="1150" b="0" dirty="0">
                <a:solidFill>
                  <a:srgbClr val="204A87"/>
                </a:solidFill>
                <a:latin typeface="Consolas" charset="0"/>
              </a:rPr>
              <a:t>size =</a:t>
            </a:r>
            <a:r>
              <a:rPr lang="en-US" sz="1150" b="0" dirty="0">
                <a:latin typeface="Consolas" charset="0"/>
              </a:rPr>
              <a:t> </a:t>
            </a:r>
            <a:r>
              <a:rPr lang="en-US" sz="1150" b="0" dirty="0">
                <a:solidFill>
                  <a:srgbClr val="0000CF"/>
                </a:solidFill>
                <a:latin typeface="Consolas" charset="0"/>
              </a:rPr>
              <a:t>5</a:t>
            </a:r>
            <a:r>
              <a:rPr lang="en-US" sz="1150" b="0" dirty="0">
                <a:latin typeface="Consolas" charset="0"/>
              </a:rPr>
              <a:t>) </a:t>
            </a:r>
            <a:r>
              <a:rPr lang="en-US" sz="1150" b="1" dirty="0">
                <a:solidFill>
                  <a:srgbClr val="CE5C00"/>
                </a:solidFill>
                <a:latin typeface="Consolas" charset="0"/>
              </a:rPr>
              <a:t>+</a:t>
            </a:r>
            <a:r>
              <a:rPr lang="en-US" sz="1150" b="0" dirty="0">
                <a:solidFill>
                  <a:srgbClr val="4E9A06"/>
                </a:solidFill>
                <a:latin typeface="Consolas" charset="0"/>
              </a:rPr>
              <a:t> </a:t>
            </a:r>
          </a:p>
          <a:p>
            <a:r>
              <a:rPr lang="en-US" sz="1100" i="1" dirty="0">
                <a:solidFill>
                  <a:srgbClr val="8F5902"/>
                </a:solidFill>
                <a:latin typeface="Consolas" charset="0"/>
              </a:rPr>
              <a:t># adjust the color of the data point annotated.</a:t>
            </a:r>
          </a:p>
          <a:p>
            <a:pPr indent="0"/>
            <a:r>
              <a:rPr lang="en-US" sz="1150" b="0" dirty="0">
                <a:solidFill>
                  <a:srgbClr val="4E9A06"/>
                </a:solidFill>
                <a:latin typeface="Consolas" charset="0"/>
              </a:rPr>
              <a:t>     </a:t>
            </a:r>
            <a:r>
              <a:rPr lang="en-US" sz="1150" b="1" dirty="0" err="1">
                <a:solidFill>
                  <a:srgbClr val="204A87"/>
                </a:solidFill>
                <a:latin typeface="Consolas" charset="0"/>
              </a:rPr>
              <a:t>scale_color_viridis_c</a:t>
            </a:r>
            <a:r>
              <a:rPr lang="en-US" sz="1150" b="0" dirty="0">
                <a:latin typeface="Consolas" charset="0"/>
              </a:rPr>
              <a:t>() </a:t>
            </a:r>
            <a:r>
              <a:rPr lang="en-US" sz="1150" b="1" dirty="0">
                <a:solidFill>
                  <a:srgbClr val="CE5C00"/>
                </a:solidFill>
                <a:latin typeface="Consolas" charset="0"/>
              </a:rPr>
              <a:t>+</a:t>
            </a:r>
            <a:r>
              <a:rPr lang="en-US" sz="1150" b="0" dirty="0">
                <a:solidFill>
                  <a:srgbClr val="4E9A06"/>
                </a:solidFill>
                <a:latin typeface="Consolas" charset="0"/>
              </a:rPr>
              <a:t> </a:t>
            </a:r>
          </a:p>
          <a:p>
            <a:r>
              <a:rPr lang="en-US" sz="1100" i="1" dirty="0">
                <a:solidFill>
                  <a:srgbClr val="8F5902"/>
                </a:solidFill>
                <a:latin typeface="Consolas" charset="0"/>
              </a:rPr>
              <a:t># adjusting the theme of the object.</a:t>
            </a:r>
          </a:p>
          <a:p>
            <a:pPr indent="0"/>
            <a:r>
              <a:rPr lang="en-US" sz="1150" dirty="0">
                <a:solidFill>
                  <a:srgbClr val="4E9A06"/>
                </a:solidFill>
                <a:latin typeface="Consolas" charset="0"/>
              </a:rPr>
              <a:t>     </a:t>
            </a:r>
            <a:r>
              <a:rPr lang="en-US" sz="1150" b="1" dirty="0">
                <a:solidFill>
                  <a:srgbClr val="204A87"/>
                </a:solidFill>
                <a:latin typeface="Consolas" charset="0"/>
              </a:rPr>
              <a:t>theme</a:t>
            </a:r>
            <a:r>
              <a:rPr lang="en-US" sz="1150" b="0" dirty="0">
                <a:latin typeface="Consolas" charset="0"/>
              </a:rPr>
              <a:t>(</a:t>
            </a:r>
            <a:r>
              <a:rPr lang="en-US" sz="1150" b="0" dirty="0" err="1">
                <a:solidFill>
                  <a:srgbClr val="204A87"/>
                </a:solidFill>
                <a:latin typeface="Consolas" charset="0"/>
              </a:rPr>
              <a:t>legend.position</a:t>
            </a:r>
            <a:r>
              <a:rPr lang="en-US" sz="1150" b="0" dirty="0">
                <a:solidFill>
                  <a:srgbClr val="204A87"/>
                </a:solidFill>
                <a:latin typeface="Consolas" charset="0"/>
              </a:rPr>
              <a:t> =</a:t>
            </a:r>
            <a:r>
              <a:rPr lang="en-US" sz="1150" b="0" dirty="0">
                <a:latin typeface="Consolas" charset="0"/>
              </a:rPr>
              <a:t> </a:t>
            </a:r>
            <a:r>
              <a:rPr lang="en-US" sz="1150" b="0" dirty="0">
                <a:solidFill>
                  <a:srgbClr val="4E9A06"/>
                </a:solidFill>
                <a:latin typeface="Consolas" charset="0"/>
              </a:rPr>
              <a:t>'right'</a:t>
            </a:r>
            <a:r>
              <a:rPr lang="en-US" sz="1150" b="0" dirty="0">
                <a:latin typeface="Consolas" charset="0"/>
              </a:rPr>
              <a:t>)</a:t>
            </a:r>
          </a:p>
        </p:txBody>
      </p:sp>
      <p:sp>
        <p:nvSpPr>
          <p:cNvPr id="13" name="文本框 12"/>
          <p:cNvSpPr txBox="1"/>
          <p:nvPr/>
        </p:nvSpPr>
        <p:spPr>
          <a:xfrm>
            <a:off x="1233994" y="932147"/>
            <a:ext cx="2130642"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Ggtree data object</a:t>
            </a:r>
            <a:endParaRPr lang="zh-CN" altLang="en-US" dirty="0">
              <a:latin typeface="Times New Roman" panose="02020603050405020304" pitchFamily="18" charset="0"/>
              <a:cs typeface="Times New Roman" panose="02020603050405020304" pitchFamily="18" charset="0"/>
            </a:endParaRPr>
          </a:p>
        </p:txBody>
      </p:sp>
      <p:sp>
        <p:nvSpPr>
          <p:cNvPr id="14" name="文本框 13"/>
          <p:cNvSpPr txBox="1"/>
          <p:nvPr/>
        </p:nvSpPr>
        <p:spPr>
          <a:xfrm>
            <a:off x="790113" y="3142689"/>
            <a:ext cx="2760956"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How to construct the object</a:t>
            </a:r>
            <a:endParaRPr lang="zh-CN" altLang="en-US" dirty="0">
              <a:latin typeface="Times New Roman" panose="02020603050405020304" pitchFamily="18" charset="0"/>
              <a:cs typeface="Times New Roman" panose="02020603050405020304" pitchFamily="18" charset="0"/>
            </a:endParaRPr>
          </a:p>
        </p:txBody>
      </p:sp>
      <p:sp>
        <p:nvSpPr>
          <p:cNvPr id="15" name="文本框 14"/>
          <p:cNvSpPr txBox="1"/>
          <p:nvPr/>
        </p:nvSpPr>
        <p:spPr>
          <a:xfrm>
            <a:off x="550416" y="2015224"/>
            <a:ext cx="3506680"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Phylogenetic tree + Associated data</a:t>
            </a:r>
            <a:endParaRPr lang="zh-CN" altLang="en-US" dirty="0">
              <a:latin typeface="Times New Roman" panose="02020603050405020304" pitchFamily="18" charset="0"/>
              <a:cs typeface="Times New Roman" panose="02020603050405020304" pitchFamily="18" charset="0"/>
            </a:endParaRPr>
          </a:p>
        </p:txBody>
      </p:sp>
      <p:cxnSp>
        <p:nvCxnSpPr>
          <p:cNvPr id="16" name="直接箭头连接符 15"/>
          <p:cNvCxnSpPr>
            <a:stCxn id="15" idx="0"/>
            <a:endCxn id="13" idx="2"/>
          </p:cNvCxnSpPr>
          <p:nvPr/>
        </p:nvCxnSpPr>
        <p:spPr>
          <a:xfrm flipH="1" flipV="1">
            <a:off x="2299315" y="1301479"/>
            <a:ext cx="4441" cy="71374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a:stCxn id="14" idx="3"/>
          </p:cNvCxnSpPr>
          <p:nvPr/>
        </p:nvCxnSpPr>
        <p:spPr>
          <a:xfrm>
            <a:off x="3551069" y="3327355"/>
            <a:ext cx="1411548" cy="1064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8" name="Picture 2"/>
          <p:cNvPicPr>
            <a:picLocks noChangeAspect="1"/>
          </p:cNvPicPr>
          <p:nvPr/>
        </p:nvPicPr>
        <p:blipFill>
          <a:blip r:embed="rId2"/>
          <a:stretch>
            <a:fillRect/>
          </a:stretch>
        </p:blipFill>
        <p:spPr>
          <a:xfrm>
            <a:off x="6320901" y="4691028"/>
            <a:ext cx="3240350" cy="1944385"/>
          </a:xfrm>
          <a:prstGeom prst="rect">
            <a:avLst/>
          </a:prstGeom>
        </p:spPr>
      </p:pic>
      <p:sp>
        <p:nvSpPr>
          <p:cNvPr id="19" name="文本框 18"/>
          <p:cNvSpPr txBox="1"/>
          <p:nvPr/>
        </p:nvSpPr>
        <p:spPr>
          <a:xfrm>
            <a:off x="5175681" y="5539666"/>
            <a:ext cx="1145220" cy="269304"/>
          </a:xfrm>
          <a:prstGeom prst="rect">
            <a:avLst/>
          </a:prstGeom>
          <a:noFill/>
        </p:spPr>
        <p:txBody>
          <a:bodyPr wrap="square" rtlCol="0">
            <a:spAutoFit/>
          </a:bodyPr>
          <a:lstStyle/>
          <a:p>
            <a:r>
              <a:rPr lang="en-US" altLang="zh-CN" sz="1150" b="1" dirty="0">
                <a:solidFill>
                  <a:srgbClr val="204A87"/>
                </a:solidFill>
                <a:latin typeface="Consolas" charset="0"/>
              </a:rPr>
              <a:t>print</a:t>
            </a:r>
            <a:r>
              <a:rPr lang="en-US" altLang="zh-CN" sz="1150" dirty="0">
                <a:latin typeface="Consolas" charset="0"/>
              </a:rPr>
              <a:t>(p)</a:t>
            </a:r>
            <a:endParaRPr lang="zh-CN" altLang="en-US" sz="1150" dirty="0">
              <a:latin typeface="Consolas" charset="0"/>
            </a:endParaRPr>
          </a:p>
        </p:txBody>
      </p:sp>
      <p:sp>
        <p:nvSpPr>
          <p:cNvPr id="20" name="文本框 19"/>
          <p:cNvSpPr txBox="1"/>
          <p:nvPr/>
        </p:nvSpPr>
        <p:spPr>
          <a:xfrm>
            <a:off x="489753" y="5487872"/>
            <a:ext cx="3966838"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the object can be rendered a static figure.</a:t>
            </a:r>
            <a:endParaRPr lang="zh-CN" altLang="en-US" dirty="0">
              <a:latin typeface="Times New Roman" panose="02020603050405020304" pitchFamily="18" charset="0"/>
              <a:cs typeface="Times New Roman" panose="02020603050405020304" pitchFamily="18" charset="0"/>
            </a:endParaRPr>
          </a:p>
        </p:txBody>
      </p:sp>
      <p:cxnSp>
        <p:nvCxnSpPr>
          <p:cNvPr id="21" name="直接箭头连接符 20"/>
          <p:cNvCxnSpPr>
            <a:stCxn id="20" idx="3"/>
            <a:endCxn id="19" idx="1"/>
          </p:cNvCxnSpPr>
          <p:nvPr/>
        </p:nvCxnSpPr>
        <p:spPr>
          <a:xfrm>
            <a:off x="4456591" y="5672538"/>
            <a:ext cx="719090" cy="178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3883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5B943D-AD13-9A49-B4F5-EB8A504E0A35}"/>
              </a:ext>
            </a:extLst>
          </p:cNvPr>
          <p:cNvSpPr/>
          <p:nvPr/>
        </p:nvSpPr>
        <p:spPr>
          <a:xfrm>
            <a:off x="0" y="0"/>
            <a:ext cx="12192000" cy="584200"/>
          </a:xfrm>
          <a:prstGeom prst="rect">
            <a:avLst/>
          </a:prstGeom>
          <a:solidFill>
            <a:srgbClr val="8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Arial" panose="020B0604020202020204" pitchFamily="34" charset="0"/>
                <a:cs typeface="Arial" panose="020B0604020202020204" pitchFamily="34" charset="0"/>
              </a:rPr>
              <a:t>Results</a:t>
            </a:r>
          </a:p>
        </p:txBody>
      </p:sp>
      <p:sp>
        <p:nvSpPr>
          <p:cNvPr id="12" name="Text Box 9"/>
          <p:cNvSpPr txBox="1"/>
          <p:nvPr/>
        </p:nvSpPr>
        <p:spPr>
          <a:xfrm>
            <a:off x="5486329" y="798480"/>
            <a:ext cx="6090148" cy="2485296"/>
          </a:xfrm>
          <a:prstGeom prst="rect">
            <a:avLst/>
          </a:prstGeom>
          <a:noFill/>
          <a:ln w="9525">
            <a:noFill/>
          </a:ln>
        </p:spPr>
        <p:txBody>
          <a:bodyPr wrap="square">
            <a:spAutoFit/>
          </a:bodyPr>
          <a:lstStyle/>
          <a:p>
            <a:pPr indent="0"/>
            <a:r>
              <a:rPr lang="en-US" sz="1100" b="0" i="1" dirty="0">
                <a:solidFill>
                  <a:srgbClr val="8F5902"/>
                </a:solidFill>
                <a:latin typeface="Consolas" charset="0"/>
              </a:rPr>
              <a:t>## extract tree from graphic object</a:t>
            </a:r>
            <a:endParaRPr lang="en-US" sz="1150" b="0" i="1" dirty="0">
              <a:solidFill>
                <a:srgbClr val="8F5902"/>
              </a:solidFill>
              <a:latin typeface="Consolas" charset="0"/>
            </a:endParaRPr>
          </a:p>
          <a:p>
            <a:pPr indent="0"/>
            <a:r>
              <a:rPr lang="en-US" sz="1150" b="0" dirty="0">
                <a:latin typeface="Consolas" charset="0"/>
              </a:rPr>
              <a:t>tree &lt;-</a:t>
            </a:r>
            <a:r>
              <a:rPr lang="en-US" sz="1150" b="0" dirty="0">
                <a:solidFill>
                  <a:srgbClr val="4E9A06"/>
                </a:solidFill>
                <a:latin typeface="Consolas" charset="0"/>
              </a:rPr>
              <a:t> </a:t>
            </a:r>
            <a:r>
              <a:rPr lang="en-US" sz="1150" b="1" dirty="0" err="1">
                <a:solidFill>
                  <a:srgbClr val="204A87"/>
                </a:solidFill>
                <a:latin typeface="Consolas" charset="0"/>
              </a:rPr>
              <a:t>as.treedata</a:t>
            </a:r>
            <a:r>
              <a:rPr lang="en-US" sz="1150" b="0" dirty="0">
                <a:latin typeface="Consolas" charset="0"/>
              </a:rPr>
              <a:t>(p)</a:t>
            </a:r>
          </a:p>
          <a:p>
            <a:pPr indent="0"/>
            <a:r>
              <a:rPr lang="en-US" sz="1100" b="0" i="1" dirty="0">
                <a:solidFill>
                  <a:srgbClr val="8F5902"/>
                </a:solidFill>
                <a:latin typeface="Consolas" charset="0"/>
              </a:rPr>
              <a:t>## associated data is included in the tree object</a:t>
            </a:r>
            <a:endParaRPr lang="en-US" sz="1150" b="0" i="1" dirty="0">
              <a:solidFill>
                <a:srgbClr val="8F5902"/>
              </a:solidFill>
              <a:latin typeface="Consolas" charset="0"/>
            </a:endParaRPr>
          </a:p>
          <a:p>
            <a:pPr indent="0"/>
            <a:r>
              <a:rPr lang="en-US" sz="1150" b="1" dirty="0" err="1">
                <a:solidFill>
                  <a:srgbClr val="204A87"/>
                </a:solidFill>
                <a:latin typeface="Consolas" charset="0"/>
              </a:rPr>
              <a:t>get.fields</a:t>
            </a:r>
            <a:r>
              <a:rPr lang="en-US" sz="1150" b="0" dirty="0">
                <a:latin typeface="Consolas" charset="0"/>
              </a:rPr>
              <a:t>(tree)</a:t>
            </a:r>
          </a:p>
          <a:p>
            <a:pPr indent="0"/>
            <a:r>
              <a:rPr lang="en-US" sz="1100" b="0" dirty="0">
                <a:latin typeface="Consolas" charset="0"/>
              </a:rPr>
              <a:t>## [1] "</a:t>
            </a:r>
            <a:r>
              <a:rPr lang="en-US" sz="1100" b="0" dirty="0" err="1">
                <a:latin typeface="Consolas" charset="0"/>
              </a:rPr>
              <a:t>vernacularName</a:t>
            </a:r>
            <a:r>
              <a:rPr lang="en-US" sz="1100" b="0" dirty="0">
                <a:latin typeface="Consolas" charset="0"/>
              </a:rPr>
              <a:t>" "</a:t>
            </a:r>
            <a:r>
              <a:rPr lang="en-US" sz="1100" b="0" dirty="0" err="1">
                <a:latin typeface="Consolas" charset="0"/>
              </a:rPr>
              <a:t>infoURL</a:t>
            </a:r>
            <a:r>
              <a:rPr lang="en-US" sz="1100" b="0" dirty="0">
                <a:latin typeface="Consolas" charset="0"/>
              </a:rPr>
              <a:t>"        "rank"           "bootstrap"     </a:t>
            </a:r>
          </a:p>
          <a:p>
            <a:pPr indent="0"/>
            <a:r>
              <a:rPr lang="en-US" sz="1100" b="0" dirty="0">
                <a:latin typeface="Consolas" charset="0"/>
              </a:rPr>
              <a:t>## [5] "posterior"</a:t>
            </a:r>
            <a:endParaRPr lang="en-US" sz="1100" b="0" i="1" dirty="0">
              <a:solidFill>
                <a:srgbClr val="8F5902"/>
              </a:solidFill>
              <a:latin typeface="Consolas" charset="0"/>
            </a:endParaRPr>
          </a:p>
          <a:p>
            <a:pPr indent="0"/>
            <a:r>
              <a:rPr lang="en-US" sz="1100" b="0" i="1" dirty="0">
                <a:solidFill>
                  <a:srgbClr val="8F5902"/>
                </a:solidFill>
                <a:latin typeface="Consolas" charset="0"/>
              </a:rPr>
              <a:t>## convert graphic object to </a:t>
            </a:r>
            <a:r>
              <a:rPr lang="en-US" sz="1100" b="0" i="1" dirty="0" err="1">
                <a:solidFill>
                  <a:srgbClr val="8F5902"/>
                </a:solidFill>
                <a:latin typeface="Consolas" charset="0"/>
              </a:rPr>
              <a:t>Newick</a:t>
            </a:r>
            <a:r>
              <a:rPr lang="en-US" sz="1100" b="0" i="1" dirty="0">
                <a:solidFill>
                  <a:srgbClr val="8F5902"/>
                </a:solidFill>
                <a:latin typeface="Consolas" charset="0"/>
              </a:rPr>
              <a:t> text</a:t>
            </a:r>
          </a:p>
          <a:p>
            <a:pPr indent="0"/>
            <a:r>
              <a:rPr lang="en-US" sz="1100" b="0" i="1" dirty="0">
                <a:solidFill>
                  <a:srgbClr val="8F5902"/>
                </a:solidFill>
                <a:latin typeface="Consolas" charset="0"/>
              </a:rPr>
              <a:t>## tree can be exported with associated data into</a:t>
            </a:r>
          </a:p>
          <a:p>
            <a:pPr indent="0"/>
            <a:r>
              <a:rPr lang="en-US" sz="1100" b="0" i="1" dirty="0">
                <a:solidFill>
                  <a:srgbClr val="8F5902"/>
                </a:solidFill>
                <a:latin typeface="Consolas" charset="0"/>
              </a:rPr>
              <a:t>## a single file using </a:t>
            </a:r>
            <a:r>
              <a:rPr lang="en-US" sz="1100" b="0" i="1" dirty="0" err="1">
                <a:solidFill>
                  <a:srgbClr val="8F5902"/>
                </a:solidFill>
                <a:latin typeface="Consolas" charset="0"/>
              </a:rPr>
              <a:t>write.beast</a:t>
            </a:r>
            <a:endParaRPr lang="en-US" sz="1150" b="0" i="1" dirty="0">
              <a:solidFill>
                <a:srgbClr val="8F5902"/>
              </a:solidFill>
              <a:latin typeface="Consolas" charset="0"/>
            </a:endParaRPr>
          </a:p>
          <a:p>
            <a:pPr indent="0"/>
            <a:r>
              <a:rPr lang="en-US" sz="1150" b="1" dirty="0" err="1">
                <a:solidFill>
                  <a:srgbClr val="204A87"/>
                </a:solidFill>
                <a:latin typeface="Consolas" charset="0"/>
              </a:rPr>
              <a:t>write.tree</a:t>
            </a:r>
            <a:r>
              <a:rPr lang="en-US" sz="1150" b="0" dirty="0">
                <a:latin typeface="Consolas" charset="0"/>
              </a:rPr>
              <a:t>(</a:t>
            </a:r>
            <a:r>
              <a:rPr lang="en-US" sz="1150" b="1" dirty="0" err="1">
                <a:solidFill>
                  <a:srgbClr val="204A87"/>
                </a:solidFill>
                <a:latin typeface="Consolas" charset="0"/>
              </a:rPr>
              <a:t>as.phylo</a:t>
            </a:r>
            <a:r>
              <a:rPr lang="en-US" sz="1150" b="0" dirty="0">
                <a:latin typeface="Consolas" charset="0"/>
              </a:rPr>
              <a:t>(p))</a:t>
            </a:r>
          </a:p>
          <a:p>
            <a:pPr indent="0"/>
            <a:r>
              <a:rPr lang="en-US" sz="1100" b="0" dirty="0">
                <a:latin typeface="Consolas" charset="0"/>
              </a:rPr>
              <a:t>## [1] "(((Rangifer_tarandus:1,Cervus_elaphus:1)Cervidae:1,(Bos_taurus:1,Ovis_orientalis:1)Bovidae:1)Artiodactyla:1,(Suricata_suricatta:2,(Cystophora_cristata:1,Mephitis_mephitis:1)Caniformia:1)Carnivora:1)Mammalia;"</a:t>
            </a:r>
            <a:endParaRPr lang="en-US" sz="1100" dirty="0"/>
          </a:p>
        </p:txBody>
      </p:sp>
      <p:sp>
        <p:nvSpPr>
          <p:cNvPr id="13" name="文本框 12"/>
          <p:cNvSpPr txBox="1"/>
          <p:nvPr/>
        </p:nvSpPr>
        <p:spPr>
          <a:xfrm>
            <a:off x="523781" y="1233996"/>
            <a:ext cx="4625268" cy="369332"/>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Extracting phylogenetic tree from </a:t>
            </a:r>
            <a:r>
              <a:rPr lang="en-US" altLang="zh-CN" dirty="0" err="1">
                <a:latin typeface="Times New Roman" panose="02020603050405020304" pitchFamily="18" charset="0"/>
                <a:cs typeface="Times New Roman" panose="02020603050405020304" pitchFamily="18" charset="0"/>
              </a:rPr>
              <a:t>ggtree</a:t>
            </a:r>
            <a:r>
              <a:rPr lang="en-US" altLang="zh-CN" dirty="0">
                <a:latin typeface="Times New Roman" panose="02020603050405020304" pitchFamily="18" charset="0"/>
                <a:cs typeface="Times New Roman" panose="02020603050405020304" pitchFamily="18" charset="0"/>
              </a:rPr>
              <a:t> object</a:t>
            </a:r>
            <a:endParaRPr lang="zh-CN" altLang="en-US" dirty="0">
              <a:latin typeface="Times New Roman" panose="02020603050405020304" pitchFamily="18" charset="0"/>
              <a:cs typeface="Times New Roman" panose="02020603050405020304" pitchFamily="18" charset="0"/>
            </a:endParaRPr>
          </a:p>
        </p:txBody>
      </p:sp>
      <p:sp>
        <p:nvSpPr>
          <p:cNvPr id="14" name="Text Box 26"/>
          <p:cNvSpPr txBox="1"/>
          <p:nvPr/>
        </p:nvSpPr>
        <p:spPr>
          <a:xfrm>
            <a:off x="5506796" y="3577688"/>
            <a:ext cx="5359468" cy="768350"/>
          </a:xfrm>
          <a:prstGeom prst="rect">
            <a:avLst/>
          </a:prstGeom>
          <a:noFill/>
          <a:ln w="9525">
            <a:noFill/>
          </a:ln>
        </p:spPr>
        <p:txBody>
          <a:bodyPr wrap="square">
            <a:spAutoFit/>
          </a:bodyPr>
          <a:lstStyle/>
          <a:p>
            <a:pPr indent="0"/>
            <a:r>
              <a:rPr lang="en-US" sz="1100" b="0" dirty="0">
                <a:latin typeface="Consolas" charset="0"/>
              </a:rPr>
              <a:t>y &lt;-</a:t>
            </a:r>
            <a:r>
              <a:rPr lang="en-US" sz="1100" b="0" dirty="0">
                <a:solidFill>
                  <a:srgbClr val="4E9A06"/>
                </a:solidFill>
                <a:latin typeface="Consolas" charset="0"/>
              </a:rPr>
              <a:t> </a:t>
            </a:r>
            <a:r>
              <a:rPr lang="en-US" sz="1100" b="1" dirty="0" err="1">
                <a:solidFill>
                  <a:srgbClr val="204A87"/>
                </a:solidFill>
                <a:latin typeface="Consolas" charset="0"/>
              </a:rPr>
              <a:t>treedata</a:t>
            </a:r>
            <a:r>
              <a:rPr lang="en-US" sz="1100" b="0" dirty="0">
                <a:latin typeface="Consolas" charset="0"/>
              </a:rPr>
              <a:t>(</a:t>
            </a:r>
            <a:r>
              <a:rPr lang="en-US" sz="1100" b="0" dirty="0" err="1">
                <a:solidFill>
                  <a:srgbClr val="204A87"/>
                </a:solidFill>
                <a:latin typeface="Consolas" charset="0"/>
              </a:rPr>
              <a:t>phylo</a:t>
            </a:r>
            <a:r>
              <a:rPr lang="en-US" sz="1100" b="0" dirty="0">
                <a:solidFill>
                  <a:srgbClr val="204A87"/>
                </a:solidFill>
                <a:latin typeface="Consolas" charset="0"/>
              </a:rPr>
              <a:t> =</a:t>
            </a:r>
            <a:r>
              <a:rPr lang="en-US" sz="1100" b="0" dirty="0">
                <a:latin typeface="Consolas" charset="0"/>
              </a:rPr>
              <a:t> </a:t>
            </a:r>
            <a:r>
              <a:rPr lang="en-US" sz="1100" b="1" dirty="0" err="1">
                <a:solidFill>
                  <a:srgbClr val="204A87"/>
                </a:solidFill>
                <a:latin typeface="Consolas" charset="0"/>
              </a:rPr>
              <a:t>rtree</a:t>
            </a:r>
            <a:r>
              <a:rPr lang="en-US" sz="1100" b="0" dirty="0">
                <a:latin typeface="Consolas" charset="0"/>
              </a:rPr>
              <a:t>(</a:t>
            </a:r>
            <a:r>
              <a:rPr lang="en-US" sz="1100" b="0" dirty="0">
                <a:solidFill>
                  <a:srgbClr val="0000CF"/>
                </a:solidFill>
                <a:latin typeface="Consolas" charset="0"/>
              </a:rPr>
              <a:t>30</a:t>
            </a:r>
            <a:r>
              <a:rPr lang="en-US" sz="1100" b="0" dirty="0">
                <a:latin typeface="Consolas" charset="0"/>
              </a:rPr>
              <a:t>),</a:t>
            </a:r>
          </a:p>
          <a:p>
            <a:pPr indent="0"/>
            <a:r>
              <a:rPr lang="en-US" sz="1100" b="0" dirty="0">
                <a:latin typeface="Consolas" charset="0"/>
              </a:rPr>
              <a:t>              </a:t>
            </a:r>
            <a:r>
              <a:rPr lang="en-US" sz="1100" b="0" dirty="0">
                <a:solidFill>
                  <a:srgbClr val="204A87"/>
                </a:solidFill>
                <a:latin typeface="Consolas" charset="0"/>
              </a:rPr>
              <a:t>data =</a:t>
            </a:r>
            <a:r>
              <a:rPr lang="en-US" sz="1100" b="0" dirty="0">
                <a:latin typeface="Consolas" charset="0"/>
              </a:rPr>
              <a:t> </a:t>
            </a:r>
            <a:r>
              <a:rPr lang="en-US" sz="1100" b="1" dirty="0" err="1">
                <a:solidFill>
                  <a:srgbClr val="204A87"/>
                </a:solidFill>
                <a:latin typeface="Consolas" charset="0"/>
              </a:rPr>
              <a:t>tibble</a:t>
            </a:r>
            <a:r>
              <a:rPr lang="en-US" sz="1100" b="0" dirty="0">
                <a:latin typeface="Consolas" charset="0"/>
              </a:rPr>
              <a:t>(</a:t>
            </a:r>
            <a:r>
              <a:rPr lang="en-US" sz="1100" b="0" dirty="0">
                <a:solidFill>
                  <a:srgbClr val="204A87"/>
                </a:solidFill>
                <a:latin typeface="Consolas" charset="0"/>
              </a:rPr>
              <a:t>node =</a:t>
            </a:r>
            <a:r>
              <a:rPr lang="en-US" sz="1100" b="0" dirty="0">
                <a:latin typeface="Consolas" charset="0"/>
              </a:rPr>
              <a:t> </a:t>
            </a:r>
            <a:r>
              <a:rPr lang="en-US" sz="1100" b="0" dirty="0">
                <a:solidFill>
                  <a:srgbClr val="0000CF"/>
                </a:solidFill>
                <a:latin typeface="Consolas" charset="0"/>
              </a:rPr>
              <a:t>31</a:t>
            </a:r>
            <a:r>
              <a:rPr lang="en-US" sz="1100" b="1" dirty="0">
                <a:solidFill>
                  <a:srgbClr val="CE5C00"/>
                </a:solidFill>
                <a:latin typeface="Consolas" charset="0"/>
              </a:rPr>
              <a:t>:</a:t>
            </a:r>
            <a:r>
              <a:rPr lang="en-US" sz="1100" b="0" dirty="0">
                <a:solidFill>
                  <a:srgbClr val="0000CF"/>
                </a:solidFill>
                <a:latin typeface="Consolas" charset="0"/>
              </a:rPr>
              <a:t>59</a:t>
            </a:r>
            <a:r>
              <a:rPr lang="en-US" sz="1100" b="0" dirty="0">
                <a:latin typeface="Consolas" charset="0"/>
              </a:rPr>
              <a:t>,</a:t>
            </a:r>
          </a:p>
          <a:p>
            <a:pPr indent="0"/>
            <a:r>
              <a:rPr lang="en-US" sz="1100" b="0" dirty="0">
                <a:latin typeface="Consolas" charset="0"/>
              </a:rPr>
              <a:t>                            </a:t>
            </a:r>
            <a:r>
              <a:rPr lang="en-US" sz="1100" b="0" dirty="0">
                <a:solidFill>
                  <a:srgbClr val="204A87"/>
                </a:solidFill>
                <a:latin typeface="Consolas" charset="0"/>
              </a:rPr>
              <a:t>posterior =</a:t>
            </a:r>
            <a:r>
              <a:rPr lang="en-US" sz="1100" b="0" dirty="0">
                <a:latin typeface="Consolas" charset="0"/>
              </a:rPr>
              <a:t> </a:t>
            </a:r>
            <a:r>
              <a:rPr lang="en-US" sz="1100" b="1" dirty="0" err="1">
                <a:solidFill>
                  <a:srgbClr val="204A87"/>
                </a:solidFill>
                <a:latin typeface="Consolas" charset="0"/>
              </a:rPr>
              <a:t>rnorm</a:t>
            </a:r>
            <a:r>
              <a:rPr lang="en-US" sz="1100" b="0" dirty="0">
                <a:latin typeface="Consolas" charset="0"/>
              </a:rPr>
              <a:t>(</a:t>
            </a:r>
            <a:r>
              <a:rPr lang="en-US" sz="1100" b="0" dirty="0">
                <a:solidFill>
                  <a:srgbClr val="0000CF"/>
                </a:solidFill>
                <a:latin typeface="Consolas" charset="0"/>
              </a:rPr>
              <a:t>29</a:t>
            </a:r>
            <a:r>
              <a:rPr lang="en-US" sz="1100" b="0" dirty="0">
                <a:latin typeface="Consolas" charset="0"/>
              </a:rPr>
              <a:t>, </a:t>
            </a:r>
            <a:r>
              <a:rPr lang="en-US" sz="1100" b="0" dirty="0">
                <a:solidFill>
                  <a:srgbClr val="0000CF"/>
                </a:solidFill>
                <a:latin typeface="Consolas" charset="0"/>
              </a:rPr>
              <a:t>0.8</a:t>
            </a:r>
            <a:r>
              <a:rPr lang="en-US" sz="1100" b="0" dirty="0">
                <a:latin typeface="Consolas" charset="0"/>
              </a:rPr>
              <a:t>, </a:t>
            </a:r>
            <a:r>
              <a:rPr lang="en-US" sz="1100" b="0" dirty="0">
                <a:solidFill>
                  <a:srgbClr val="0000CF"/>
                </a:solidFill>
                <a:latin typeface="Consolas" charset="0"/>
              </a:rPr>
              <a:t>.1</a:t>
            </a:r>
            <a:r>
              <a:rPr lang="en-US" sz="1100" b="0" dirty="0">
                <a:latin typeface="Consolas" charset="0"/>
              </a:rPr>
              <a:t>)))</a:t>
            </a:r>
          </a:p>
          <a:p>
            <a:pPr indent="0"/>
            <a:r>
              <a:rPr lang="en-US" sz="1100" b="0" dirty="0">
                <a:latin typeface="Consolas" charset="0"/>
              </a:rPr>
              <a:t>p </a:t>
            </a:r>
            <a:r>
              <a:rPr lang="en-US" sz="1100" b="1" dirty="0">
                <a:solidFill>
                  <a:srgbClr val="CE5C00"/>
                </a:solidFill>
                <a:latin typeface="Consolas" charset="0"/>
              </a:rPr>
              <a:t>%&lt;%</a:t>
            </a:r>
            <a:r>
              <a:rPr lang="en-US" sz="1100" b="0" dirty="0">
                <a:solidFill>
                  <a:srgbClr val="4E9A06"/>
                </a:solidFill>
                <a:latin typeface="Consolas" charset="0"/>
              </a:rPr>
              <a:t> </a:t>
            </a:r>
            <a:r>
              <a:rPr lang="en-US" sz="1100" b="0" dirty="0">
                <a:latin typeface="Consolas" charset="0"/>
              </a:rPr>
              <a:t>y </a:t>
            </a:r>
            <a:endParaRPr lang="en-US" dirty="0"/>
          </a:p>
        </p:txBody>
      </p:sp>
      <p:pic>
        <p:nvPicPr>
          <p:cNvPr id="15" name="Picture 25"/>
          <p:cNvPicPr>
            <a:picLocks noChangeAspect="1"/>
          </p:cNvPicPr>
          <p:nvPr/>
        </p:nvPicPr>
        <p:blipFill>
          <a:blip r:embed="rId2"/>
          <a:stretch>
            <a:fillRect/>
          </a:stretch>
        </p:blipFill>
        <p:spPr>
          <a:xfrm>
            <a:off x="5538146" y="4588824"/>
            <a:ext cx="3251200" cy="1951355"/>
          </a:xfrm>
          <a:prstGeom prst="rect">
            <a:avLst/>
          </a:prstGeom>
        </p:spPr>
      </p:pic>
      <p:sp>
        <p:nvSpPr>
          <p:cNvPr id="16" name="文本框 15"/>
          <p:cNvSpPr txBox="1"/>
          <p:nvPr/>
        </p:nvSpPr>
        <p:spPr>
          <a:xfrm>
            <a:off x="507505" y="4209495"/>
            <a:ext cx="4625268" cy="923330"/>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The </a:t>
            </a:r>
            <a:r>
              <a:rPr lang="en-US" altLang="zh-CN" dirty="0" err="1">
                <a:latin typeface="Times New Roman" panose="02020603050405020304" pitchFamily="18" charset="0"/>
                <a:cs typeface="Times New Roman" panose="02020603050405020304" pitchFamily="18" charset="0"/>
              </a:rPr>
              <a:t>ggtree</a:t>
            </a:r>
            <a:r>
              <a:rPr lang="en-US" altLang="zh-CN" dirty="0">
                <a:latin typeface="Times New Roman" panose="02020603050405020304" pitchFamily="18" charset="0"/>
                <a:cs typeface="Times New Roman" panose="02020603050405020304" pitchFamily="18" charset="0"/>
              </a:rPr>
              <a:t> object can be used to visualize new tree object, which is similar to Microsoft Word Format Painter.</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83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5B943D-AD13-9A49-B4F5-EB8A504E0A35}"/>
              </a:ext>
            </a:extLst>
          </p:cNvPr>
          <p:cNvSpPr/>
          <p:nvPr/>
        </p:nvSpPr>
        <p:spPr>
          <a:xfrm>
            <a:off x="0" y="0"/>
            <a:ext cx="12192000" cy="584200"/>
          </a:xfrm>
          <a:prstGeom prst="rect">
            <a:avLst/>
          </a:prstGeom>
          <a:solidFill>
            <a:srgbClr val="8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Arial" panose="020B0604020202020204" pitchFamily="34" charset="0"/>
                <a:cs typeface="Arial" panose="020B0604020202020204" pitchFamily="34" charset="0"/>
              </a:rPr>
              <a:t>Results</a:t>
            </a:r>
          </a:p>
        </p:txBody>
      </p:sp>
      <p:sp>
        <p:nvSpPr>
          <p:cNvPr id="12" name="矩形 11"/>
          <p:cNvSpPr/>
          <p:nvPr/>
        </p:nvSpPr>
        <p:spPr>
          <a:xfrm>
            <a:off x="5388451" y="762123"/>
            <a:ext cx="3778927" cy="977191"/>
          </a:xfrm>
          <a:prstGeom prst="rect">
            <a:avLst/>
          </a:prstGeom>
        </p:spPr>
        <p:txBody>
          <a:bodyPr wrap="square">
            <a:spAutoFit/>
          </a:bodyPr>
          <a:lstStyle/>
          <a:p>
            <a:r>
              <a:rPr lang="en-US" altLang="zh-CN" sz="1150" dirty="0">
                <a:solidFill>
                  <a:srgbClr val="000000"/>
                </a:solidFill>
                <a:latin typeface="Consolas" panose="020B0609020204030204" pitchFamily="49" charset="0"/>
              </a:rPr>
              <a:t>info &lt;- </a:t>
            </a:r>
            <a:r>
              <a:rPr lang="en-US" altLang="zh-CN" sz="1150" b="1" dirty="0">
                <a:solidFill>
                  <a:srgbClr val="204A88"/>
                </a:solidFill>
                <a:latin typeface="Consolas-Bold"/>
              </a:rPr>
              <a:t>read.csv</a:t>
            </a:r>
            <a:r>
              <a:rPr lang="en-US" altLang="zh-CN" sz="1150" dirty="0">
                <a:solidFill>
                  <a:srgbClr val="000000"/>
                </a:solidFill>
                <a:latin typeface="Consolas" panose="020B0609020204030204" pitchFamily="49" charset="0"/>
              </a:rPr>
              <a:t>(</a:t>
            </a:r>
            <a:r>
              <a:rPr lang="en-US" altLang="zh-CN" sz="1150" b="1" dirty="0">
                <a:solidFill>
                  <a:srgbClr val="204A88"/>
                </a:solidFill>
                <a:latin typeface="Consolas-Bold"/>
              </a:rPr>
              <a:t>paste0</a:t>
            </a:r>
            <a:r>
              <a:rPr lang="en-US" altLang="zh-CN" sz="1150" dirty="0">
                <a:solidFill>
                  <a:srgbClr val="000000"/>
                </a:solidFill>
                <a:latin typeface="Consolas" panose="020B0609020204030204" pitchFamily="49" charset="0"/>
              </a:rPr>
              <a:t>(</a:t>
            </a:r>
            <a:r>
              <a:rPr lang="en-US" altLang="zh-CN" sz="1150" dirty="0" err="1">
                <a:solidFill>
                  <a:srgbClr val="000000"/>
                </a:solidFill>
                <a:latin typeface="Consolas" panose="020B0609020204030204" pitchFamily="49" charset="0"/>
              </a:rPr>
              <a:t>url</a:t>
            </a:r>
            <a:r>
              <a:rPr lang="en-US" altLang="zh-CN" sz="1150" dirty="0">
                <a:solidFill>
                  <a:srgbClr val="000000"/>
                </a:solidFill>
                <a:latin typeface="Consolas" panose="020B0609020204030204" pitchFamily="49" charset="0"/>
              </a:rPr>
              <a:t>, </a:t>
            </a:r>
            <a:r>
              <a:rPr lang="en-US" altLang="zh-CN" sz="1150" dirty="0">
                <a:solidFill>
                  <a:srgbClr val="4E9B06"/>
                </a:solidFill>
                <a:latin typeface="Consolas" panose="020B0609020204030204" pitchFamily="49" charset="0"/>
              </a:rPr>
              <a:t>"tip_data.csv"</a:t>
            </a:r>
            <a:r>
              <a:rPr lang="en-US" altLang="zh-CN" sz="1150" dirty="0">
                <a:solidFill>
                  <a:srgbClr val="000000"/>
                </a:solidFill>
                <a:latin typeface="Consolas" panose="020B0609020204030204" pitchFamily="49" charset="0"/>
              </a:rPr>
              <a:t>))</a:t>
            </a:r>
          </a:p>
          <a:p>
            <a:r>
              <a:rPr lang="it-IT" altLang="zh-CN" sz="1150" dirty="0">
                <a:solidFill>
                  <a:srgbClr val="000000"/>
                </a:solidFill>
                <a:latin typeface="Consolas" panose="020B0609020204030204" pitchFamily="49" charset="0"/>
              </a:rPr>
              <a:t>p2 &lt;- </a:t>
            </a:r>
            <a:r>
              <a:rPr lang="it-IT" altLang="zh-CN" sz="1150" b="1" dirty="0">
                <a:solidFill>
                  <a:srgbClr val="204A88"/>
                </a:solidFill>
                <a:latin typeface="Consolas-Bold"/>
              </a:rPr>
              <a:t>facet_plot</a:t>
            </a:r>
            <a:r>
              <a:rPr lang="it-IT" altLang="zh-CN" sz="1150" dirty="0">
                <a:solidFill>
                  <a:srgbClr val="000000"/>
                </a:solidFill>
                <a:latin typeface="Consolas" panose="020B0609020204030204" pitchFamily="49" charset="0"/>
              </a:rPr>
              <a:t>(p, </a:t>
            </a:r>
            <a:r>
              <a:rPr lang="it-IT" altLang="zh-CN" sz="1150" dirty="0">
                <a:solidFill>
                  <a:srgbClr val="204A88"/>
                </a:solidFill>
                <a:latin typeface="Consolas" panose="020B0609020204030204" pitchFamily="49" charset="0"/>
              </a:rPr>
              <a:t>data = </a:t>
            </a:r>
            <a:r>
              <a:rPr lang="it-IT" altLang="zh-CN" sz="1150" dirty="0">
                <a:solidFill>
                  <a:srgbClr val="000000"/>
                </a:solidFill>
                <a:latin typeface="Consolas" panose="020B0609020204030204" pitchFamily="49" charset="0"/>
              </a:rPr>
              <a:t>info[, </a:t>
            </a:r>
            <a:r>
              <a:rPr lang="it-IT" altLang="zh-CN" sz="1150" b="1" dirty="0">
                <a:solidFill>
                  <a:srgbClr val="204A88"/>
                </a:solidFill>
                <a:latin typeface="Consolas-Bold"/>
              </a:rPr>
              <a:t>c</a:t>
            </a:r>
            <a:r>
              <a:rPr lang="it-IT" altLang="zh-CN" sz="1150" dirty="0">
                <a:solidFill>
                  <a:srgbClr val="000000"/>
                </a:solidFill>
                <a:latin typeface="Consolas" panose="020B0609020204030204" pitchFamily="49" charset="0"/>
              </a:rPr>
              <a:t>(</a:t>
            </a:r>
            <a:r>
              <a:rPr lang="it-IT" altLang="zh-CN" sz="1150" dirty="0">
                <a:solidFill>
                  <a:srgbClr val="0000D0"/>
                </a:solidFill>
                <a:latin typeface="Consolas" panose="020B0609020204030204" pitchFamily="49" charset="0"/>
              </a:rPr>
              <a:t>1</a:t>
            </a:r>
            <a:r>
              <a:rPr lang="it-IT" altLang="zh-CN" sz="1150" dirty="0">
                <a:solidFill>
                  <a:srgbClr val="000000"/>
                </a:solidFill>
                <a:latin typeface="Consolas" panose="020B0609020204030204" pitchFamily="49" charset="0"/>
              </a:rPr>
              <a:t>,</a:t>
            </a:r>
            <a:r>
              <a:rPr lang="it-IT" altLang="zh-CN" sz="1150" dirty="0">
                <a:solidFill>
                  <a:srgbClr val="0000D0"/>
                </a:solidFill>
                <a:latin typeface="Consolas" panose="020B0609020204030204" pitchFamily="49" charset="0"/>
              </a:rPr>
              <a:t>7</a:t>
            </a:r>
            <a:r>
              <a:rPr lang="it-IT" altLang="zh-CN" sz="1150" dirty="0">
                <a:solidFill>
                  <a:srgbClr val="000000"/>
                </a:solidFill>
                <a:latin typeface="Consolas" panose="020B0609020204030204" pitchFamily="49" charset="0"/>
              </a:rPr>
              <a:t>,</a:t>
            </a:r>
            <a:r>
              <a:rPr lang="it-IT" altLang="zh-CN" sz="1150" dirty="0">
                <a:solidFill>
                  <a:srgbClr val="0000D0"/>
                </a:solidFill>
                <a:latin typeface="Consolas" panose="020B0609020204030204" pitchFamily="49" charset="0"/>
              </a:rPr>
              <a:t>8 </a:t>
            </a:r>
            <a:r>
              <a:rPr lang="it-IT" altLang="zh-CN" sz="1150" dirty="0">
                <a:solidFill>
                  <a:srgbClr val="000000"/>
                </a:solidFill>
                <a:latin typeface="Consolas" panose="020B0609020204030204" pitchFamily="49" charset="0"/>
              </a:rPr>
              <a:t>)],</a:t>
            </a:r>
          </a:p>
          <a:p>
            <a:r>
              <a:rPr lang="en-US" altLang="zh-CN" sz="1150" dirty="0" err="1">
                <a:solidFill>
                  <a:srgbClr val="204A88"/>
                </a:solidFill>
                <a:latin typeface="Consolas" panose="020B0609020204030204" pitchFamily="49" charset="0"/>
              </a:rPr>
              <a:t>geom</a:t>
            </a:r>
            <a:r>
              <a:rPr lang="en-US" altLang="zh-CN" sz="1150" dirty="0">
                <a:solidFill>
                  <a:srgbClr val="204A88"/>
                </a:solidFill>
                <a:latin typeface="Consolas" panose="020B0609020204030204" pitchFamily="49" charset="0"/>
              </a:rPr>
              <a:t> = </a:t>
            </a:r>
            <a:r>
              <a:rPr lang="en-US" altLang="zh-CN" sz="1150" dirty="0" err="1">
                <a:solidFill>
                  <a:srgbClr val="000000"/>
                </a:solidFill>
                <a:latin typeface="Consolas" panose="020B0609020204030204" pitchFamily="49" charset="0"/>
              </a:rPr>
              <a:t>geom_col</a:t>
            </a:r>
            <a:r>
              <a:rPr lang="en-US" altLang="zh-CN" sz="1150" dirty="0">
                <a:solidFill>
                  <a:srgbClr val="000000"/>
                </a:solidFill>
                <a:latin typeface="Consolas" panose="020B0609020204030204" pitchFamily="49" charset="0"/>
              </a:rPr>
              <a:t>,</a:t>
            </a:r>
          </a:p>
          <a:p>
            <a:r>
              <a:rPr lang="en-US" altLang="zh-CN" sz="1150" dirty="0">
                <a:solidFill>
                  <a:srgbClr val="204A88"/>
                </a:solidFill>
                <a:latin typeface="Consolas" panose="020B0609020204030204" pitchFamily="49" charset="0"/>
              </a:rPr>
              <a:t>mapping = </a:t>
            </a:r>
            <a:r>
              <a:rPr lang="en-US" altLang="zh-CN" sz="1150" b="1" dirty="0" err="1">
                <a:solidFill>
                  <a:srgbClr val="204A88"/>
                </a:solidFill>
                <a:latin typeface="Consolas-Bold"/>
              </a:rPr>
              <a:t>aes</a:t>
            </a:r>
            <a:r>
              <a:rPr lang="en-US" altLang="zh-CN" sz="1150" dirty="0">
                <a:solidFill>
                  <a:srgbClr val="000000"/>
                </a:solidFill>
                <a:latin typeface="Consolas" panose="020B0609020204030204" pitchFamily="49" charset="0"/>
              </a:rPr>
              <a:t>(</a:t>
            </a:r>
            <a:r>
              <a:rPr lang="en-US" altLang="zh-CN" sz="1150" dirty="0">
                <a:solidFill>
                  <a:srgbClr val="204A88"/>
                </a:solidFill>
                <a:latin typeface="Consolas" panose="020B0609020204030204" pitchFamily="49" charset="0"/>
              </a:rPr>
              <a:t>x=</a:t>
            </a:r>
            <a:r>
              <a:rPr lang="en-US" altLang="zh-CN" sz="1150" b="1" dirty="0">
                <a:solidFill>
                  <a:srgbClr val="204A88"/>
                </a:solidFill>
                <a:latin typeface="Consolas-Bold"/>
              </a:rPr>
              <a:t>log</a:t>
            </a:r>
            <a:r>
              <a:rPr lang="en-US" altLang="zh-CN" sz="1150" dirty="0">
                <a:solidFill>
                  <a:srgbClr val="000000"/>
                </a:solidFill>
                <a:latin typeface="Consolas" panose="020B0609020204030204" pitchFamily="49" charset="0"/>
              </a:rPr>
              <a:t>(</a:t>
            </a:r>
            <a:r>
              <a:rPr lang="en-US" altLang="zh-CN" sz="1150" dirty="0" err="1">
                <a:solidFill>
                  <a:srgbClr val="000000"/>
                </a:solidFill>
                <a:latin typeface="Consolas" panose="020B0609020204030204" pitchFamily="49" charset="0"/>
              </a:rPr>
              <a:t>mass_in_kg</a:t>
            </a:r>
            <a:r>
              <a:rPr lang="en-US" altLang="zh-CN" sz="1150" dirty="0">
                <a:solidFill>
                  <a:srgbClr val="000000"/>
                </a:solidFill>
                <a:latin typeface="Consolas" panose="020B0609020204030204" pitchFamily="49" charset="0"/>
              </a:rPr>
              <a:t>)),</a:t>
            </a:r>
          </a:p>
          <a:p>
            <a:r>
              <a:rPr lang="en-US" altLang="zh-CN" sz="1150" dirty="0">
                <a:solidFill>
                  <a:srgbClr val="000000"/>
                </a:solidFill>
                <a:latin typeface="Consolas" panose="020B0609020204030204" pitchFamily="49" charset="0"/>
              </a:rPr>
              <a:t>orientation </a:t>
            </a:r>
            <a:r>
              <a:rPr lang="en-US" altLang="zh-CN" sz="1150" dirty="0">
                <a:solidFill>
                  <a:srgbClr val="204A88"/>
                </a:solidFill>
                <a:latin typeface="Consolas" panose="020B0609020204030204" pitchFamily="49" charset="0"/>
              </a:rPr>
              <a:t>= </a:t>
            </a:r>
            <a:r>
              <a:rPr lang="en-US" altLang="zh-CN" sz="1150" dirty="0">
                <a:solidFill>
                  <a:srgbClr val="4E9B06"/>
                </a:solidFill>
                <a:latin typeface="Consolas" panose="020B0609020204030204" pitchFamily="49" charset="0"/>
              </a:rPr>
              <a:t>'y'</a:t>
            </a:r>
            <a:r>
              <a:rPr lang="en-US" altLang="zh-CN" sz="1150" dirty="0">
                <a:solidFill>
                  <a:srgbClr val="000000"/>
                </a:solidFill>
                <a:latin typeface="Consolas" panose="020B0609020204030204" pitchFamily="49" charset="0"/>
              </a:rPr>
              <a:t>, </a:t>
            </a:r>
            <a:r>
              <a:rPr lang="en-US" altLang="zh-CN" sz="1150" dirty="0">
                <a:solidFill>
                  <a:srgbClr val="204A88"/>
                </a:solidFill>
                <a:latin typeface="Consolas" panose="020B0609020204030204" pitchFamily="49" charset="0"/>
              </a:rPr>
              <a:t>panel = </a:t>
            </a:r>
            <a:r>
              <a:rPr lang="en-US" altLang="zh-CN" sz="1150" dirty="0">
                <a:solidFill>
                  <a:srgbClr val="4E9B06"/>
                </a:solidFill>
                <a:latin typeface="Consolas" panose="020B0609020204030204" pitchFamily="49" charset="0"/>
              </a:rPr>
              <a:t>'Mass'</a:t>
            </a:r>
            <a:r>
              <a:rPr lang="en-US" altLang="zh-CN" sz="1150" dirty="0">
                <a:solidFill>
                  <a:srgbClr val="000000"/>
                </a:solidFill>
                <a:latin typeface="Consolas" panose="020B0609020204030204" pitchFamily="49" charset="0"/>
              </a:rPr>
              <a:t>)</a:t>
            </a:r>
            <a:endParaRPr lang="zh-CN" altLang="en-US" sz="1150" dirty="0"/>
          </a:p>
        </p:txBody>
      </p:sp>
      <p:pic>
        <p:nvPicPr>
          <p:cNvPr id="13" name="Picture 16"/>
          <p:cNvPicPr>
            <a:picLocks noChangeAspect="1"/>
          </p:cNvPicPr>
          <p:nvPr/>
        </p:nvPicPr>
        <p:blipFill>
          <a:blip r:embed="rId2"/>
          <a:stretch>
            <a:fillRect/>
          </a:stretch>
        </p:blipFill>
        <p:spPr>
          <a:xfrm>
            <a:off x="5423201" y="1901095"/>
            <a:ext cx="3889375" cy="2334895"/>
          </a:xfrm>
          <a:prstGeom prst="rect">
            <a:avLst/>
          </a:prstGeom>
        </p:spPr>
      </p:pic>
      <p:sp>
        <p:nvSpPr>
          <p:cNvPr id="14" name="Text Box 15"/>
          <p:cNvSpPr txBox="1"/>
          <p:nvPr/>
        </p:nvSpPr>
        <p:spPr>
          <a:xfrm>
            <a:off x="5347907" y="4465975"/>
            <a:ext cx="5099791" cy="1614805"/>
          </a:xfrm>
          <a:prstGeom prst="rect">
            <a:avLst/>
          </a:prstGeom>
          <a:noFill/>
          <a:ln w="9525">
            <a:noFill/>
          </a:ln>
        </p:spPr>
        <p:txBody>
          <a:bodyPr wrap="square">
            <a:spAutoFit/>
          </a:bodyPr>
          <a:lstStyle/>
          <a:p>
            <a:pPr marL="0" indent="0"/>
            <a:r>
              <a:rPr lang="en-US" sz="1100" b="1" dirty="0" err="1">
                <a:solidFill>
                  <a:srgbClr val="204A87"/>
                </a:solidFill>
                <a:latin typeface="Consolas" charset="0"/>
              </a:rPr>
              <a:t>facet_data</a:t>
            </a:r>
            <a:r>
              <a:rPr lang="en-US" sz="1100" b="0" dirty="0">
                <a:latin typeface="Consolas" charset="0"/>
              </a:rPr>
              <a:t>(p2,  </a:t>
            </a:r>
            <a:r>
              <a:rPr lang="en-US" sz="1100" b="0" dirty="0">
                <a:solidFill>
                  <a:srgbClr val="4E9A06"/>
                </a:solidFill>
                <a:latin typeface="Consolas" charset="0"/>
              </a:rPr>
              <a:t>'Mass'</a:t>
            </a:r>
            <a:r>
              <a:rPr lang="en-US" sz="1100" b="0" dirty="0">
                <a:latin typeface="Consolas" charset="0"/>
              </a:rPr>
              <a:t>)</a:t>
            </a:r>
          </a:p>
          <a:p>
            <a:pPr marL="0" indent="0"/>
            <a:r>
              <a:rPr lang="en-US" altLang="en-US" sz="1100" b="0" dirty="0">
                <a:latin typeface="Consolas" charset="0"/>
              </a:rPr>
              <a:t>## </a:t>
            </a:r>
            <a:r>
              <a:rPr lang="en-US" sz="1100" b="0" dirty="0">
                <a:latin typeface="Consolas" charset="0"/>
              </a:rPr>
              <a:t>     </a:t>
            </a:r>
            <a:r>
              <a:rPr lang="en-US" altLang="en-US" sz="1100" b="0" dirty="0">
                <a:latin typeface="Consolas" charset="0"/>
              </a:rPr>
              <a:t>	</a:t>
            </a:r>
            <a:r>
              <a:rPr lang="en-US" sz="1100" b="0" dirty="0">
                <a:latin typeface="Consolas" charset="0"/>
              </a:rPr>
              <a:t>        label  </a:t>
            </a:r>
            <a:r>
              <a:rPr lang="en-US" altLang="en-US" sz="1100" b="0" dirty="0">
                <a:latin typeface="Consolas" charset="0"/>
              </a:rPr>
              <a:t>	</a:t>
            </a:r>
            <a:r>
              <a:rPr lang="en-US" sz="1100" b="0" dirty="0" err="1">
                <a:latin typeface="Consolas" charset="0"/>
              </a:rPr>
              <a:t>mass_in_kg</a:t>
            </a:r>
            <a:r>
              <a:rPr lang="en-US" sz="1100" b="0" dirty="0">
                <a:latin typeface="Consolas" charset="0"/>
              </a:rPr>
              <a:t> </a:t>
            </a:r>
            <a:r>
              <a:rPr lang="en-US" altLang="en-US" sz="1100" b="0" dirty="0">
                <a:latin typeface="Consolas" charset="0"/>
              </a:rPr>
              <a:t>	   </a:t>
            </a:r>
            <a:r>
              <a:rPr lang="en-US" sz="1100" b="0" dirty="0" err="1">
                <a:latin typeface="Consolas" charset="0"/>
              </a:rPr>
              <a:t>trophic_habit</a:t>
            </a:r>
            <a:endParaRPr lang="en-US" sz="1100" b="0" dirty="0">
              <a:latin typeface="Consolas" charset="0"/>
            </a:endParaRPr>
          </a:p>
          <a:p>
            <a:pPr marL="0" indent="0"/>
            <a:r>
              <a:rPr lang="en-US" altLang="en-US" sz="1100" dirty="0">
                <a:latin typeface="Consolas" charset="0"/>
                <a:sym typeface="+mn-ea"/>
              </a:rPr>
              <a:t>## </a:t>
            </a:r>
            <a:r>
              <a:rPr lang="en-US" sz="1100" b="0" dirty="0">
                <a:latin typeface="Consolas" charset="0"/>
              </a:rPr>
              <a:t>1       </a:t>
            </a:r>
            <a:r>
              <a:rPr lang="en-US" altLang="en-US" sz="1100" b="0" dirty="0">
                <a:latin typeface="Consolas" charset="0"/>
              </a:rPr>
              <a:t>	   </a:t>
            </a:r>
            <a:r>
              <a:rPr lang="en-US" sz="1100" b="0" dirty="0" err="1">
                <a:latin typeface="Consolas" charset="0"/>
              </a:rPr>
              <a:t>Bos_taurus</a:t>
            </a:r>
            <a:r>
              <a:rPr lang="en-US" sz="1100" b="0" dirty="0">
                <a:latin typeface="Consolas" charset="0"/>
              </a:rPr>
              <a:t>  </a:t>
            </a:r>
            <a:r>
              <a:rPr lang="en-US" altLang="en-US" sz="1100" b="0" dirty="0">
                <a:latin typeface="Consolas" charset="0"/>
              </a:rPr>
              <a:t>	 </a:t>
            </a:r>
            <a:r>
              <a:rPr lang="en-US" sz="1100" b="0" dirty="0">
                <a:latin typeface="Consolas" charset="0"/>
              </a:rPr>
              <a:t>   618.64         herbivore</a:t>
            </a:r>
          </a:p>
          <a:p>
            <a:pPr marL="0" indent="0"/>
            <a:r>
              <a:rPr lang="en-US" altLang="en-US" sz="1100" dirty="0">
                <a:latin typeface="Consolas" charset="0"/>
                <a:sym typeface="+mn-ea"/>
              </a:rPr>
              <a:t>## </a:t>
            </a:r>
            <a:r>
              <a:rPr lang="en-US" sz="1100" b="0" dirty="0">
                <a:latin typeface="Consolas" charset="0"/>
              </a:rPr>
              <a:t>2       </a:t>
            </a:r>
            <a:r>
              <a:rPr lang="en-US" sz="1100" b="0" dirty="0" err="1">
                <a:latin typeface="Consolas" charset="0"/>
              </a:rPr>
              <a:t>Cervus_elaphus</a:t>
            </a:r>
            <a:r>
              <a:rPr lang="en-US" sz="1100" b="0" dirty="0">
                <a:latin typeface="Consolas" charset="0"/>
              </a:rPr>
              <a:t>               240.87         herbivore</a:t>
            </a:r>
          </a:p>
          <a:p>
            <a:pPr marL="0" indent="0"/>
            <a:r>
              <a:rPr lang="en-US" altLang="en-US" sz="1100" dirty="0">
                <a:latin typeface="Consolas" charset="0"/>
                <a:sym typeface="+mn-ea"/>
              </a:rPr>
              <a:t>## </a:t>
            </a:r>
            <a:r>
              <a:rPr lang="en-US" sz="1100" b="0" dirty="0">
                <a:latin typeface="Consolas" charset="0"/>
              </a:rPr>
              <a:t>3  </a:t>
            </a:r>
            <a:r>
              <a:rPr lang="en-US" sz="1100" b="0" dirty="0" err="1">
                <a:latin typeface="Consolas" charset="0"/>
              </a:rPr>
              <a:t>Cystophora_cristata</a:t>
            </a:r>
            <a:r>
              <a:rPr lang="en-US" sz="1100" b="0" dirty="0">
                <a:latin typeface="Consolas" charset="0"/>
              </a:rPr>
              <a:t>               278.90          omnivore</a:t>
            </a:r>
          </a:p>
          <a:p>
            <a:pPr marL="0" indent="0"/>
            <a:r>
              <a:rPr lang="en-US" altLang="en-US" sz="1100" dirty="0">
                <a:latin typeface="Consolas" charset="0"/>
                <a:sym typeface="+mn-ea"/>
              </a:rPr>
              <a:t>## </a:t>
            </a:r>
            <a:r>
              <a:rPr lang="en-US" sz="1100" b="0" dirty="0">
                <a:latin typeface="Consolas" charset="0"/>
              </a:rPr>
              <a:t>4    </a:t>
            </a:r>
            <a:r>
              <a:rPr lang="en-US" sz="1100" b="0" dirty="0" err="1">
                <a:latin typeface="Consolas" charset="0"/>
              </a:rPr>
              <a:t>Mephitis_mephitis</a:t>
            </a:r>
            <a:r>
              <a:rPr lang="en-US" sz="1100" b="0" dirty="0">
                <a:latin typeface="Consolas" charset="0"/>
              </a:rPr>
              <a:t>                 2.40          omnivore</a:t>
            </a:r>
          </a:p>
          <a:p>
            <a:pPr marL="0" indent="0"/>
            <a:r>
              <a:rPr lang="en-US" altLang="en-US" sz="1100" dirty="0">
                <a:latin typeface="Consolas" charset="0"/>
                <a:sym typeface="+mn-ea"/>
              </a:rPr>
              <a:t>## </a:t>
            </a:r>
            <a:r>
              <a:rPr lang="en-US" sz="1100" b="0" dirty="0">
                <a:latin typeface="Consolas" charset="0"/>
              </a:rPr>
              <a:t>5      </a:t>
            </a:r>
            <a:r>
              <a:rPr lang="en-US" sz="1100" b="0" dirty="0" err="1">
                <a:latin typeface="Consolas" charset="0"/>
              </a:rPr>
              <a:t>Ovis_orientalis</a:t>
            </a:r>
            <a:r>
              <a:rPr lang="en-US" sz="1100" b="0" dirty="0">
                <a:latin typeface="Consolas" charset="0"/>
              </a:rPr>
              <a:t>                39.10         herbivore</a:t>
            </a:r>
          </a:p>
          <a:p>
            <a:pPr marL="0" indent="0"/>
            <a:r>
              <a:rPr lang="en-US" altLang="en-US" sz="1100" dirty="0">
                <a:latin typeface="Consolas" charset="0"/>
                <a:sym typeface="+mn-ea"/>
              </a:rPr>
              <a:t>## </a:t>
            </a:r>
            <a:r>
              <a:rPr lang="en-US" sz="1100" b="0" dirty="0">
                <a:latin typeface="Consolas" charset="0"/>
              </a:rPr>
              <a:t>6    </a:t>
            </a:r>
            <a:r>
              <a:rPr lang="en-US" sz="1100" b="0" dirty="0" err="1">
                <a:latin typeface="Consolas" charset="0"/>
              </a:rPr>
              <a:t>Rangifer_tarandus</a:t>
            </a:r>
            <a:r>
              <a:rPr lang="en-US" sz="1100" b="0" dirty="0">
                <a:latin typeface="Consolas" charset="0"/>
              </a:rPr>
              <a:t>               109.09         herbivore</a:t>
            </a:r>
          </a:p>
          <a:p>
            <a:pPr marL="0" indent="0"/>
            <a:r>
              <a:rPr lang="en-US" altLang="en-US" sz="1100" dirty="0">
                <a:latin typeface="Consolas" charset="0"/>
                <a:sym typeface="+mn-ea"/>
              </a:rPr>
              <a:t>## </a:t>
            </a:r>
            <a:r>
              <a:rPr lang="en-US" sz="1100" b="0" dirty="0">
                <a:latin typeface="Consolas" charset="0"/>
              </a:rPr>
              <a:t>7   </a:t>
            </a:r>
            <a:r>
              <a:rPr lang="en-US" sz="1100" b="0" dirty="0" err="1">
                <a:latin typeface="Consolas" charset="0"/>
              </a:rPr>
              <a:t>Suricata_suricatta</a:t>
            </a:r>
            <a:r>
              <a:rPr lang="en-US" sz="1100" b="0" dirty="0">
                <a:latin typeface="Consolas" charset="0"/>
              </a:rPr>
              <a:t>                 0.73         carnivore</a:t>
            </a:r>
          </a:p>
        </p:txBody>
      </p:sp>
      <p:sp>
        <p:nvSpPr>
          <p:cNvPr id="15" name="文本框 14"/>
          <p:cNvSpPr txBox="1"/>
          <p:nvPr/>
        </p:nvSpPr>
        <p:spPr>
          <a:xfrm>
            <a:off x="823865" y="1077362"/>
            <a:ext cx="3675707" cy="646331"/>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Using </a:t>
            </a:r>
            <a:r>
              <a:rPr lang="en-US" altLang="zh-CN" dirty="0" err="1">
                <a:latin typeface="Times New Roman" panose="02020603050405020304" pitchFamily="18" charset="0"/>
                <a:cs typeface="Times New Roman" panose="02020603050405020304" pitchFamily="18" charset="0"/>
              </a:rPr>
              <a:t>facet_plot</a:t>
            </a:r>
            <a:r>
              <a:rPr lang="en-US" altLang="zh-CN" dirty="0">
                <a:latin typeface="Times New Roman" panose="02020603050405020304" pitchFamily="18" charset="0"/>
                <a:cs typeface="Times New Roman" panose="02020603050405020304" pitchFamily="18" charset="0"/>
              </a:rPr>
              <a:t> to combine the </a:t>
            </a:r>
          </a:p>
          <a:p>
            <a:r>
              <a:rPr lang="en-US" altLang="zh-CN" dirty="0">
                <a:latin typeface="Times New Roman" panose="02020603050405020304" pitchFamily="18" charset="0"/>
                <a:cs typeface="Times New Roman" panose="02020603050405020304" pitchFamily="18" charset="0"/>
              </a:rPr>
              <a:t>associated data and </a:t>
            </a:r>
            <a:r>
              <a:rPr lang="en-US" altLang="zh-CN" dirty="0" err="1">
                <a:latin typeface="Times New Roman" panose="02020603050405020304" pitchFamily="18" charset="0"/>
                <a:cs typeface="Times New Roman" panose="02020603050405020304" pitchFamily="18" charset="0"/>
              </a:rPr>
              <a:t>ggtree</a:t>
            </a:r>
            <a:r>
              <a:rPr lang="en-US" altLang="zh-CN" dirty="0">
                <a:latin typeface="Times New Roman" panose="02020603050405020304" pitchFamily="18" charset="0"/>
                <a:cs typeface="Times New Roman" panose="02020603050405020304" pitchFamily="18" charset="0"/>
              </a:rPr>
              <a:t> object</a:t>
            </a:r>
            <a:endParaRPr lang="zh-CN" altLang="en-US" dirty="0">
              <a:latin typeface="Times New Roman" panose="02020603050405020304" pitchFamily="18" charset="0"/>
              <a:cs typeface="Times New Roman" panose="02020603050405020304" pitchFamily="18" charset="0"/>
            </a:endParaRPr>
          </a:p>
        </p:txBody>
      </p:sp>
      <p:sp>
        <p:nvSpPr>
          <p:cNvPr id="16" name="文本框 15"/>
          <p:cNvSpPr txBox="1"/>
          <p:nvPr/>
        </p:nvSpPr>
        <p:spPr>
          <a:xfrm>
            <a:off x="713715" y="4688186"/>
            <a:ext cx="3675707" cy="646331"/>
          </a:xfrm>
          <a:prstGeom prst="rect">
            <a:avLst/>
          </a:prstGeom>
          <a:noFill/>
        </p:spPr>
        <p:txBody>
          <a:bodyPr wrap="square" rtlCol="0">
            <a:spAutoFit/>
          </a:bodyPr>
          <a:lstStyle/>
          <a:p>
            <a:r>
              <a:rPr lang="en-US" altLang="zh-CN" dirty="0" err="1">
                <a:latin typeface="Times New Roman" panose="02020603050405020304" pitchFamily="18" charset="0"/>
                <a:cs typeface="Times New Roman" panose="02020603050405020304" pitchFamily="18" charset="0"/>
              </a:rPr>
              <a:t>Extracing</a:t>
            </a:r>
            <a:r>
              <a:rPr lang="en-US" altLang="zh-CN" dirty="0">
                <a:latin typeface="Times New Roman" panose="02020603050405020304" pitchFamily="18" charset="0"/>
                <a:cs typeface="Times New Roman" panose="02020603050405020304" pitchFamily="18" charset="0"/>
              </a:rPr>
              <a:t> the associated data added to object using </a:t>
            </a:r>
            <a:r>
              <a:rPr lang="en-US" altLang="zh-CN" dirty="0" err="1">
                <a:latin typeface="Times New Roman" panose="02020603050405020304" pitchFamily="18" charset="0"/>
                <a:cs typeface="Times New Roman" panose="02020603050405020304" pitchFamily="18" charset="0"/>
              </a:rPr>
              <a:t>facet_data</a:t>
            </a:r>
            <a:r>
              <a:rPr lang="en-US" altLang="zh-CN"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52606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5B943D-AD13-9A49-B4F5-EB8A504E0A35}"/>
              </a:ext>
            </a:extLst>
          </p:cNvPr>
          <p:cNvSpPr/>
          <p:nvPr/>
        </p:nvSpPr>
        <p:spPr>
          <a:xfrm>
            <a:off x="0" y="0"/>
            <a:ext cx="12192000" cy="584200"/>
          </a:xfrm>
          <a:prstGeom prst="rect">
            <a:avLst/>
          </a:prstGeom>
          <a:solidFill>
            <a:srgbClr val="8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Arial" panose="020B0604020202020204" pitchFamily="34" charset="0"/>
                <a:cs typeface="Arial" panose="020B0604020202020204" pitchFamily="34" charset="0"/>
              </a:rPr>
              <a:t>Summary</a:t>
            </a:r>
          </a:p>
        </p:txBody>
      </p:sp>
      <p:sp>
        <p:nvSpPr>
          <p:cNvPr id="4" name="Rectangle 10">
            <a:extLst>
              <a:ext uri="{FF2B5EF4-FFF2-40B4-BE49-F238E27FC236}">
                <a16:creationId xmlns:a16="http://schemas.microsoft.com/office/drawing/2014/main" id="{83A7B6DB-639F-CD48-B545-B392538DAA31}"/>
              </a:ext>
            </a:extLst>
          </p:cNvPr>
          <p:cNvSpPr/>
          <p:nvPr/>
        </p:nvSpPr>
        <p:spPr>
          <a:xfrm>
            <a:off x="789885" y="5851076"/>
            <a:ext cx="10580080" cy="923330"/>
          </a:xfrm>
          <a:prstGeom prst="rect">
            <a:avLst/>
          </a:prstGeom>
        </p:spPr>
        <p:txBody>
          <a:bodyPr wrap="square">
            <a:spAutoFit/>
          </a:bodyPr>
          <a:lstStyle/>
          <a:p>
            <a:pPr algn="ctr"/>
            <a:r>
              <a:rPr lang="en-US" altLang="zh-CN" dirty="0">
                <a:latin typeface="Times New Roman" panose="02020603050405020304" pitchFamily="18" charset="0"/>
              </a:rPr>
              <a:t>Shuangbin Xu, Lin Li, Xiao Luo, </a:t>
            </a:r>
            <a:r>
              <a:rPr lang="en-US" altLang="zh-CN" dirty="0" err="1">
                <a:latin typeface="Times New Roman" panose="02020603050405020304" pitchFamily="18" charset="0"/>
              </a:rPr>
              <a:t>Meijun</a:t>
            </a:r>
            <a:r>
              <a:rPr lang="en-US" altLang="zh-CN" dirty="0">
                <a:latin typeface="Times New Roman" panose="02020603050405020304" pitchFamily="18" charset="0"/>
              </a:rPr>
              <a:t> Chen, </a:t>
            </a:r>
            <a:r>
              <a:rPr lang="en-US" altLang="zh-CN" dirty="0" err="1">
                <a:latin typeface="Times New Roman" panose="02020603050405020304" pitchFamily="18" charset="0"/>
              </a:rPr>
              <a:t>Wenli</a:t>
            </a:r>
            <a:r>
              <a:rPr lang="en-US" altLang="zh-CN" dirty="0">
                <a:latin typeface="Times New Roman" panose="02020603050405020304" pitchFamily="18" charset="0"/>
              </a:rPr>
              <a:t> Tang, Li Zhan, </a:t>
            </a:r>
            <a:r>
              <a:rPr lang="en-US" altLang="zh-CN" dirty="0" err="1">
                <a:latin typeface="Times New Roman" panose="02020603050405020304" pitchFamily="18" charset="0"/>
              </a:rPr>
              <a:t>Zehan</a:t>
            </a:r>
            <a:r>
              <a:rPr lang="en-US" altLang="zh-CN" dirty="0">
                <a:latin typeface="Times New Roman" panose="02020603050405020304" pitchFamily="18" charset="0"/>
              </a:rPr>
              <a:t> Dai, Tommy T. Lam, Yi Guan, </a:t>
            </a:r>
            <a:r>
              <a:rPr lang="en-US" altLang="zh-CN" dirty="0" err="1">
                <a:latin typeface="Times New Roman" panose="02020603050405020304" pitchFamily="18" charset="0"/>
              </a:rPr>
              <a:t>Guangchuang</a:t>
            </a:r>
            <a:r>
              <a:rPr lang="en-US" altLang="zh-CN" dirty="0">
                <a:latin typeface="Times New Roman" panose="02020603050405020304" pitchFamily="18" charset="0"/>
              </a:rPr>
              <a:t> Yu. </a:t>
            </a:r>
            <a:r>
              <a:rPr lang="en-US" altLang="zh-CN" dirty="0"/>
              <a:t>2022. </a:t>
            </a:r>
            <a:r>
              <a:rPr lang="en-US" altLang="zh-CN" dirty="0">
                <a:latin typeface="Times New Roman" panose="02020603050405020304" pitchFamily="18" charset="0"/>
              </a:rPr>
              <a:t>“ Ggtree: A serialized data object for visualization of a phylogenetic tree and annotation data.” </a:t>
            </a:r>
            <a:r>
              <a:rPr lang="en-US" altLang="zh-CN" b="1" i="1" dirty="0" err="1">
                <a:latin typeface="Times New Roman" panose="02020603050405020304" pitchFamily="18" charset="0"/>
                <a:cs typeface="Times New Roman" panose="02020603050405020304" pitchFamily="18" charset="0"/>
              </a:rPr>
              <a:t>iMeta</a:t>
            </a:r>
            <a:r>
              <a:rPr lang="en-US" altLang="zh-CN" dirty="0"/>
              <a:t>. </a:t>
            </a:r>
            <a:r>
              <a:rPr lang="en-US" altLang="zh-CN" dirty="0">
                <a:latin typeface="Times New Roman" panose="02020603050405020304" pitchFamily="18" charset="0"/>
              </a:rPr>
              <a:t>e56. </a:t>
            </a:r>
            <a:r>
              <a:rPr lang="en-US" altLang="zh-CN" dirty="0">
                <a:latin typeface="Times New Roman" panose="02020603050405020304" pitchFamily="18" charset="0"/>
                <a:hlinkClick r:id="rId2"/>
              </a:rPr>
              <a:t>https://doi.org/10.1002/imt2.56</a:t>
            </a:r>
            <a:endParaRPr lang="en-US" altLang="zh-CN" dirty="0">
              <a:latin typeface="Times New Roman" panose="02020603050405020304" pitchFamily="18" charset="0"/>
              <a:hlinkClick r:id="rId3">
                <a:extLst>
                  <a:ext uri="{A12FA001-AC4F-418D-AE19-62706E023703}">
                    <ahyp:hlinkClr xmlns:ahyp="http://schemas.microsoft.com/office/drawing/2018/hyperlinkcolor" val="tx"/>
                  </a:ext>
                </a:extLst>
              </a:hlinkClick>
            </a:endParaRPr>
          </a:p>
        </p:txBody>
      </p:sp>
      <p:sp>
        <p:nvSpPr>
          <p:cNvPr id="2" name="文本框 1"/>
          <p:cNvSpPr txBox="1"/>
          <p:nvPr/>
        </p:nvSpPr>
        <p:spPr>
          <a:xfrm>
            <a:off x="878186" y="1376127"/>
            <a:ext cx="10330004" cy="3447098"/>
          </a:xfrm>
          <a:prstGeom prst="rect">
            <a:avLst/>
          </a:prstGeom>
          <a:noFill/>
        </p:spPr>
        <p:txBody>
          <a:bodyPr wrap="square" rtlCol="0">
            <a:spAutoFit/>
          </a:bodyPr>
          <a:lstStyle/>
          <a:p>
            <a:pPr marL="285750" indent="-285750">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The phylogenetic tree and diverse accompanying data can be stored in a </a:t>
            </a:r>
            <a:r>
              <a:rPr lang="en-US" altLang="zh-CN" sz="2000" i="1" dirty="0" err="1">
                <a:latin typeface="Times New Roman" panose="02020603050405020304" pitchFamily="18" charset="0"/>
                <a:cs typeface="Times New Roman" panose="02020603050405020304" pitchFamily="18" charset="0"/>
              </a:rPr>
              <a:t>ggtree</a:t>
            </a:r>
            <a:r>
              <a:rPr lang="en-US" altLang="zh-CN" sz="2000" dirty="0">
                <a:latin typeface="Times New Roman" panose="02020603050405020304" pitchFamily="18" charset="0"/>
                <a:cs typeface="Times New Roman" panose="02020603050405020304" pitchFamily="18" charset="0"/>
              </a:rPr>
              <a:t> graph object, which improves the reproducibility and reusability of phylogenetic data.</a:t>
            </a:r>
          </a:p>
          <a:p>
            <a:pPr marL="285750" indent="-285750">
              <a:buFont typeface="Arial" panose="020B0604020202020204" pitchFamily="34" charset="0"/>
              <a:buChar char="•"/>
            </a:pPr>
            <a:endParaRPr lang="en-US" altLang="zh-CN"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The phylogenetic tree and associated data can be extracted from the </a:t>
            </a:r>
            <a:r>
              <a:rPr lang="en-US" altLang="zh-CN" sz="2000" i="1" dirty="0" err="1">
                <a:latin typeface="Times New Roman" panose="02020603050405020304" pitchFamily="18" charset="0"/>
                <a:cs typeface="Times New Roman" panose="02020603050405020304" pitchFamily="18" charset="0"/>
              </a:rPr>
              <a:t>ggtree</a:t>
            </a:r>
            <a:r>
              <a:rPr lang="en-US" altLang="zh-CN" sz="2000" dirty="0">
                <a:latin typeface="Times New Roman" panose="02020603050405020304" pitchFamily="18" charset="0"/>
                <a:cs typeface="Times New Roman" panose="02020603050405020304" pitchFamily="18" charset="0"/>
              </a:rPr>
              <a:t> object, which can be reanalyzed and help various scientific disciplines synthesize their comparative studies and phylogenetic information.</a:t>
            </a:r>
          </a:p>
          <a:p>
            <a:pPr marL="285750" indent="-285750">
              <a:buFont typeface="Arial" panose="020B0604020202020204" pitchFamily="34" charset="0"/>
              <a:buChar char="•"/>
            </a:pPr>
            <a:endParaRPr lang="en-US" altLang="zh-CN"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The </a:t>
            </a:r>
            <a:r>
              <a:rPr lang="en-US" altLang="zh-CN" sz="2000" i="1" dirty="0" err="1">
                <a:latin typeface="Times New Roman" panose="02020603050405020304" pitchFamily="18" charset="0"/>
                <a:cs typeface="Times New Roman" panose="02020603050405020304" pitchFamily="18" charset="0"/>
              </a:rPr>
              <a:t>ggtree</a:t>
            </a:r>
            <a:r>
              <a:rPr lang="en-US" altLang="zh-CN" sz="2000" dirty="0">
                <a:latin typeface="Times New Roman" panose="02020603050405020304" pitchFamily="18" charset="0"/>
                <a:cs typeface="Times New Roman" panose="02020603050405020304" pitchFamily="18" charset="0"/>
              </a:rPr>
              <a:t> graph object can be rendered as a static image, and the visualization directives that were previously saved in the object can be reused to display a different tree object in a manner akin to Microsoft Word Format Painter.</a:t>
            </a:r>
          </a:p>
          <a:p>
            <a:endParaRPr lang="zh-CN" altLang="en-US" dirty="0"/>
          </a:p>
        </p:txBody>
      </p:sp>
    </p:spTree>
    <p:extLst>
      <p:ext uri="{BB962C8B-B14F-4D97-AF65-F5344CB8AC3E}">
        <p14:creationId xmlns:p14="http://schemas.microsoft.com/office/powerpoint/2010/main" val="2648960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4">
            <a:extLst>
              <a:ext uri="{FF2B5EF4-FFF2-40B4-BE49-F238E27FC236}">
                <a16:creationId xmlns:a16="http://schemas.microsoft.com/office/drawing/2014/main" id="{EC8E98FB-A068-4B5A-8A44-D214E39A0A4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7322024" y="775694"/>
            <a:ext cx="2377031" cy="3105232"/>
          </a:xfrm>
          <a:prstGeom prst="rect">
            <a:avLst/>
          </a:prstGeom>
        </p:spPr>
      </p:pic>
      <p:pic>
        <p:nvPicPr>
          <p:cNvPr id="5" name="图片 4">
            <a:extLst>
              <a:ext uri="{FF2B5EF4-FFF2-40B4-BE49-F238E27FC236}">
                <a16:creationId xmlns:a16="http://schemas.microsoft.com/office/drawing/2014/main" id="{1377C2E1-E36D-45C9-8CEF-EEA3D0EFFCFB}"/>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9739285" y="767288"/>
            <a:ext cx="2376010" cy="3122044"/>
          </a:xfrm>
          <a:prstGeom prst="rect">
            <a:avLst/>
          </a:prstGeom>
        </p:spPr>
      </p:pic>
      <p:cxnSp>
        <p:nvCxnSpPr>
          <p:cNvPr id="6" name="直接连接符 5">
            <a:extLst>
              <a:ext uri="{FF2B5EF4-FFF2-40B4-BE49-F238E27FC236}">
                <a16:creationId xmlns:a16="http://schemas.microsoft.com/office/drawing/2014/main" id="{CA5D90C9-2234-4D54-B25A-ADD89D0B46A3}"/>
              </a:ext>
            </a:extLst>
          </p:cNvPr>
          <p:cNvCxnSpPr/>
          <p:nvPr/>
        </p:nvCxnSpPr>
        <p:spPr>
          <a:xfrm>
            <a:off x="0" y="733306"/>
            <a:ext cx="12192000" cy="0"/>
          </a:xfrm>
          <a:prstGeom prst="line">
            <a:avLst/>
          </a:prstGeom>
          <a:ln w="38100">
            <a:solidFill>
              <a:srgbClr val="C00000"/>
            </a:solidFill>
          </a:ln>
        </p:spPr>
        <p:style>
          <a:lnRef idx="1">
            <a:schemeClr val="dk1"/>
          </a:lnRef>
          <a:fillRef idx="0">
            <a:schemeClr val="dk1"/>
          </a:fillRef>
          <a:effectRef idx="0">
            <a:schemeClr val="dk1"/>
          </a:effectRef>
          <a:fontRef idx="minor">
            <a:schemeClr val="tx1"/>
          </a:fontRef>
        </p:style>
      </p:cxnSp>
      <p:sp>
        <p:nvSpPr>
          <p:cNvPr id="7" name="矩形 6">
            <a:extLst>
              <a:ext uri="{FF2B5EF4-FFF2-40B4-BE49-F238E27FC236}">
                <a16:creationId xmlns:a16="http://schemas.microsoft.com/office/drawing/2014/main" id="{B33D3B4E-980F-474A-A67E-54BE97BADD03}"/>
              </a:ext>
            </a:extLst>
          </p:cNvPr>
          <p:cNvSpPr/>
          <p:nvPr/>
        </p:nvSpPr>
        <p:spPr>
          <a:xfrm>
            <a:off x="0" y="54436"/>
            <a:ext cx="9983823" cy="584775"/>
          </a:xfrm>
          <a:prstGeom prst="rect">
            <a:avLst/>
          </a:prstGeom>
        </p:spPr>
        <p:txBody>
          <a:bodyPr wrap="none">
            <a:spAutoFit/>
          </a:bodyPr>
          <a:lstStyle/>
          <a:p>
            <a:r>
              <a:rPr lang="en-US" altLang="zh-CN" sz="3200" b="1" dirty="0">
                <a:solidFill>
                  <a:srgbClr val="002060"/>
                </a:solidFill>
                <a:cs typeface="+mn-ea"/>
                <a:sym typeface="+mn-lt"/>
              </a:rPr>
              <a:t>iMeta: </a:t>
            </a:r>
            <a:r>
              <a:rPr lang="en-US" altLang="zh-CN" dirty="0">
                <a:solidFill>
                  <a:srgbClr val="002060"/>
                </a:solidFill>
                <a:cs typeface="+mn-ea"/>
                <a:sym typeface="+mn-lt"/>
              </a:rPr>
              <a:t>Integrated meta-omics to change the understanding of the biology and environment</a:t>
            </a:r>
            <a:endParaRPr lang="en-US" altLang="zh-CN" sz="1600" dirty="0">
              <a:solidFill>
                <a:srgbClr val="002060"/>
              </a:solidFill>
              <a:cs typeface="+mn-ea"/>
              <a:sym typeface="+mn-lt"/>
            </a:endParaRPr>
          </a:p>
        </p:txBody>
      </p:sp>
      <p:pic>
        <p:nvPicPr>
          <p:cNvPr id="8" name="图片 7">
            <a:extLst>
              <a:ext uri="{FF2B5EF4-FFF2-40B4-BE49-F238E27FC236}">
                <a16:creationId xmlns:a16="http://schemas.microsoft.com/office/drawing/2014/main" id="{7B31919A-AAA7-4D58-9716-F31430C62990}"/>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10109200" y="166439"/>
            <a:ext cx="1962726" cy="414995"/>
          </a:xfrm>
          <a:prstGeom prst="rect">
            <a:avLst/>
          </a:prstGeom>
        </p:spPr>
      </p:pic>
      <p:sp>
        <p:nvSpPr>
          <p:cNvPr id="9" name="矩形 8">
            <a:extLst>
              <a:ext uri="{FF2B5EF4-FFF2-40B4-BE49-F238E27FC236}">
                <a16:creationId xmlns:a16="http://schemas.microsoft.com/office/drawing/2014/main" id="{6DB058A2-57D1-46B6-9AC0-63DFA7399D13}"/>
              </a:ext>
            </a:extLst>
          </p:cNvPr>
          <p:cNvSpPr/>
          <p:nvPr/>
        </p:nvSpPr>
        <p:spPr>
          <a:xfrm>
            <a:off x="44855" y="3914571"/>
            <a:ext cx="12044036" cy="1477328"/>
          </a:xfrm>
          <a:prstGeom prst="rect">
            <a:avLst/>
          </a:prstGeom>
          <a:solidFill>
            <a:srgbClr val="DEF4FE"/>
          </a:solidFill>
        </p:spPr>
        <p:txBody>
          <a:bodyPr wrap="square">
            <a:spAutoFit/>
          </a:bodyPr>
          <a:lstStyle/>
          <a:p>
            <a:pPr algn="just"/>
            <a:r>
              <a:rPr lang="en-US" altLang="zh-CN" b="0" i="0" dirty="0">
                <a:solidFill>
                  <a:srgbClr val="000000"/>
                </a:solidFill>
                <a:effectLst/>
                <a:cs typeface="+mn-ea"/>
                <a:sym typeface="+mn-lt"/>
              </a:rPr>
              <a:t>“</a:t>
            </a:r>
            <a:r>
              <a:rPr lang="en-US" altLang="zh-CN" b="1" i="1" dirty="0">
                <a:solidFill>
                  <a:srgbClr val="000000"/>
                </a:solidFill>
                <a:effectLst/>
                <a:cs typeface="+mn-ea"/>
                <a:sym typeface="+mn-lt"/>
              </a:rPr>
              <a:t>iMeta</a:t>
            </a:r>
            <a:r>
              <a:rPr lang="en-US" altLang="zh-CN" b="0" i="0" dirty="0">
                <a:solidFill>
                  <a:srgbClr val="000000"/>
                </a:solidFill>
                <a:effectLst/>
                <a:cs typeface="+mn-ea"/>
                <a:sym typeface="+mn-lt"/>
              </a:rPr>
              <a:t>” is an open-access Wiley partner journal launched by scientists of the Chinese Academy of Sciences. iMeta aims to promote metagenomics, microbiome, and bioinformatics research by publishing original research, methods, or protocols, and reviews. The goal is to publish high-quality papers (Top 10%</a:t>
            </a:r>
            <a:r>
              <a:rPr lang="en-US" altLang="zh-CN" dirty="0">
                <a:solidFill>
                  <a:srgbClr val="000000"/>
                </a:solidFill>
                <a:cs typeface="+mn-ea"/>
                <a:sym typeface="+mn-lt"/>
              </a:rPr>
              <a:t>,</a:t>
            </a:r>
            <a:r>
              <a:rPr lang="zh-CN" altLang="en-US" dirty="0">
                <a:solidFill>
                  <a:srgbClr val="000000"/>
                </a:solidFill>
                <a:cs typeface="+mn-ea"/>
                <a:sym typeface="+mn-lt"/>
              </a:rPr>
              <a:t> </a:t>
            </a:r>
            <a:r>
              <a:rPr lang="en-US" altLang="zh-CN" dirty="0">
                <a:solidFill>
                  <a:srgbClr val="000000"/>
                </a:solidFill>
                <a:cs typeface="+mn-ea"/>
                <a:sym typeface="+mn-lt"/>
              </a:rPr>
              <a:t>IF</a:t>
            </a:r>
            <a:r>
              <a:rPr lang="zh-CN" altLang="en-US" dirty="0">
                <a:solidFill>
                  <a:srgbClr val="000000"/>
                </a:solidFill>
                <a:cs typeface="+mn-ea"/>
                <a:sym typeface="+mn-lt"/>
              </a:rPr>
              <a:t> </a:t>
            </a:r>
            <a:r>
              <a:rPr lang="en-US" altLang="zh-CN" dirty="0">
                <a:solidFill>
                  <a:srgbClr val="000000"/>
                </a:solidFill>
                <a:cs typeface="+mn-ea"/>
                <a:sym typeface="+mn-lt"/>
              </a:rPr>
              <a:t>&gt; 15</a:t>
            </a:r>
            <a:r>
              <a:rPr lang="en-US" altLang="zh-CN" b="0" i="0" dirty="0">
                <a:solidFill>
                  <a:srgbClr val="000000"/>
                </a:solidFill>
                <a:effectLst/>
                <a:cs typeface="+mn-ea"/>
                <a:sym typeface="+mn-lt"/>
              </a:rPr>
              <a:t>) targeting a broad audience. Unique features include video submission, reproducible analysis, figure polishing, APC waiver, and promotion by social media with 500,000 followers. </a:t>
            </a:r>
            <a:r>
              <a:rPr lang="en-US" altLang="zh-CN" sz="1800" b="0" i="0" dirty="0">
                <a:solidFill>
                  <a:srgbClr val="000000"/>
                </a:solidFill>
                <a:effectLst/>
                <a:cs typeface="+mn-ea"/>
                <a:sym typeface="+mn-lt"/>
              </a:rPr>
              <a:t>Three issues were released in </a:t>
            </a:r>
            <a:r>
              <a:rPr lang="en-US" altLang="zh-CN" sz="1800" b="0" i="0" dirty="0">
                <a:solidFill>
                  <a:srgbClr val="000000"/>
                </a:solidFill>
                <a:effectLst/>
                <a:cs typeface="+mn-ea"/>
                <a:sym typeface="+mn-lt"/>
                <a:hlinkClick r:id="rId6"/>
              </a:rPr>
              <a:t>March</a:t>
            </a:r>
            <a:r>
              <a:rPr lang="en-US" altLang="zh-CN" sz="1800" b="0" i="0" dirty="0">
                <a:solidFill>
                  <a:srgbClr val="000000"/>
                </a:solidFill>
                <a:effectLst/>
                <a:cs typeface="+mn-ea"/>
                <a:sym typeface="+mn-lt"/>
              </a:rPr>
              <a:t>, </a:t>
            </a:r>
            <a:r>
              <a:rPr lang="en-US" altLang="zh-CN" sz="1800" b="0" i="0" dirty="0">
                <a:solidFill>
                  <a:srgbClr val="000000"/>
                </a:solidFill>
                <a:effectLst/>
                <a:cs typeface="+mn-ea"/>
                <a:sym typeface="+mn-lt"/>
                <a:hlinkClick r:id="rId7"/>
              </a:rPr>
              <a:t>June</a:t>
            </a:r>
            <a:r>
              <a:rPr lang="en-US" altLang="zh-CN" sz="1800" b="0" i="0" dirty="0">
                <a:solidFill>
                  <a:srgbClr val="000000"/>
                </a:solidFill>
                <a:effectLst/>
                <a:cs typeface="+mn-ea"/>
                <a:sym typeface="+mn-lt"/>
              </a:rPr>
              <a:t> , and </a:t>
            </a:r>
            <a:r>
              <a:rPr lang="en-US" altLang="zh-CN" sz="1800" b="0" i="0" dirty="0">
                <a:solidFill>
                  <a:srgbClr val="000000"/>
                </a:solidFill>
                <a:effectLst/>
                <a:cs typeface="+mn-ea"/>
                <a:sym typeface="+mn-lt"/>
                <a:hlinkClick r:id="rId8"/>
              </a:rPr>
              <a:t>September</a:t>
            </a:r>
            <a:r>
              <a:rPr lang="en-US" altLang="zh-CN" sz="1800" b="0" i="0" dirty="0">
                <a:solidFill>
                  <a:srgbClr val="000000"/>
                </a:solidFill>
                <a:effectLst/>
                <a:cs typeface="+mn-ea"/>
                <a:sym typeface="+mn-lt"/>
              </a:rPr>
              <a:t> 2022.</a:t>
            </a:r>
            <a:endParaRPr lang="zh-CN" altLang="en-US" dirty="0">
              <a:solidFill>
                <a:srgbClr val="002060"/>
              </a:solidFill>
              <a:cs typeface="+mn-ea"/>
              <a:sym typeface="+mn-lt"/>
            </a:endParaRPr>
          </a:p>
        </p:txBody>
      </p:sp>
      <p:pic>
        <p:nvPicPr>
          <p:cNvPr id="23" name="图形 22" descr="书籍">
            <a:extLst>
              <a:ext uri="{FF2B5EF4-FFF2-40B4-BE49-F238E27FC236}">
                <a16:creationId xmlns:a16="http://schemas.microsoft.com/office/drawing/2014/main" id="{E6046E9E-C8D2-48EE-BD09-4FF24E5A15D0}"/>
              </a:ext>
            </a:extLst>
          </p:cNvPr>
          <p:cNvPicPr>
            <a:picLocks noChangeAspect="1"/>
          </p:cNvPicPr>
          <p:nvPr/>
        </p:nvPicPr>
        <p:blipFill>
          <a:blip r:embed="rId9" cstate="hqprint">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402" y="5537439"/>
            <a:ext cx="743190" cy="743190"/>
          </a:xfrm>
          <a:prstGeom prst="rect">
            <a:avLst/>
          </a:prstGeom>
        </p:spPr>
      </p:pic>
      <p:pic>
        <p:nvPicPr>
          <p:cNvPr id="24" name="图形 23" descr="报纸">
            <a:extLst>
              <a:ext uri="{FF2B5EF4-FFF2-40B4-BE49-F238E27FC236}">
                <a16:creationId xmlns:a16="http://schemas.microsoft.com/office/drawing/2014/main" id="{188849E5-5242-4AB9-84B2-9FFDBC87CACC}"/>
              </a:ext>
            </a:extLst>
          </p:cNvPr>
          <p:cNvPicPr>
            <a:picLocks noChangeAspect="1"/>
          </p:cNvPicPr>
          <p:nvPr/>
        </p:nvPicPr>
        <p:blipFill>
          <a:blip r:embed="rId11" cstate="hqprint">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0" y="6114005"/>
            <a:ext cx="743995" cy="743995"/>
          </a:xfrm>
          <a:prstGeom prst="rect">
            <a:avLst/>
          </a:prstGeom>
        </p:spPr>
      </p:pic>
      <p:sp>
        <p:nvSpPr>
          <p:cNvPr id="25" name="文本框 24">
            <a:extLst>
              <a:ext uri="{FF2B5EF4-FFF2-40B4-BE49-F238E27FC236}">
                <a16:creationId xmlns:a16="http://schemas.microsoft.com/office/drawing/2014/main" id="{41C535AD-93E8-470C-ADF8-323E8A3CF5C3}"/>
              </a:ext>
            </a:extLst>
          </p:cNvPr>
          <p:cNvSpPr txBox="1"/>
          <p:nvPr/>
        </p:nvSpPr>
        <p:spPr>
          <a:xfrm>
            <a:off x="671197" y="5637772"/>
            <a:ext cx="6390173" cy="646331"/>
          </a:xfrm>
          <a:prstGeom prst="rect">
            <a:avLst/>
          </a:prstGeom>
          <a:noFill/>
        </p:spPr>
        <p:txBody>
          <a:bodyPr wrap="square">
            <a:spAutoFit/>
          </a:bodyPr>
          <a:lstStyle/>
          <a:p>
            <a:r>
              <a:rPr lang="en-US" altLang="zh-CN" dirty="0">
                <a:cs typeface="+mn-ea"/>
                <a:sym typeface="+mn-lt"/>
              </a:rPr>
              <a:t>Society: </a:t>
            </a:r>
            <a:r>
              <a:rPr lang="en-US" altLang="zh-CN" dirty="0">
                <a:cs typeface="+mn-ea"/>
                <a:sym typeface="+mn-lt"/>
                <a:hlinkClick r:id="rId13"/>
              </a:rPr>
              <a:t>http://www.imeta.science</a:t>
            </a:r>
            <a:r>
              <a:rPr lang="en-US" altLang="zh-CN" dirty="0">
                <a:cs typeface="+mn-ea"/>
                <a:sym typeface="+mn-lt"/>
              </a:rPr>
              <a:t>  </a:t>
            </a:r>
          </a:p>
          <a:p>
            <a:r>
              <a:rPr lang="en-US" altLang="zh-CN" dirty="0">
                <a:cs typeface="+mn-ea"/>
                <a:sym typeface="+mn-lt"/>
              </a:rPr>
              <a:t>Publisher:</a:t>
            </a:r>
            <a:r>
              <a:rPr lang="zh-CN" altLang="en-US" dirty="0">
                <a:cs typeface="+mn-ea"/>
                <a:sym typeface="+mn-lt"/>
              </a:rPr>
              <a:t> </a:t>
            </a:r>
            <a:r>
              <a:rPr lang="en-US" altLang="zh-CN" dirty="0">
                <a:cs typeface="+mn-ea"/>
                <a:sym typeface="+mn-lt"/>
              </a:rPr>
              <a:t> </a:t>
            </a:r>
            <a:r>
              <a:rPr lang="en-US" altLang="zh-CN" dirty="0">
                <a:cs typeface="+mn-ea"/>
                <a:sym typeface="+mn-lt"/>
                <a:hlinkClick r:id="rId14"/>
              </a:rPr>
              <a:t>https://wileyonlinelibrary.com/journal/imeta</a:t>
            </a:r>
            <a:r>
              <a:rPr lang="en-US" altLang="zh-CN" dirty="0">
                <a:cs typeface="+mn-ea"/>
                <a:sym typeface="+mn-lt"/>
              </a:rPr>
              <a:t> </a:t>
            </a:r>
          </a:p>
        </p:txBody>
      </p:sp>
      <p:sp>
        <p:nvSpPr>
          <p:cNvPr id="26" name="文本框 25">
            <a:extLst>
              <a:ext uri="{FF2B5EF4-FFF2-40B4-BE49-F238E27FC236}">
                <a16:creationId xmlns:a16="http://schemas.microsoft.com/office/drawing/2014/main" id="{117A0F8E-7677-4903-A8E7-B455E679AEBD}"/>
              </a:ext>
            </a:extLst>
          </p:cNvPr>
          <p:cNvSpPr txBox="1"/>
          <p:nvPr/>
        </p:nvSpPr>
        <p:spPr>
          <a:xfrm>
            <a:off x="588798" y="6299326"/>
            <a:ext cx="5637298" cy="369332"/>
          </a:xfrm>
          <a:prstGeom prst="rect">
            <a:avLst/>
          </a:prstGeom>
          <a:noFill/>
        </p:spPr>
        <p:txBody>
          <a:bodyPr wrap="square">
            <a:spAutoFit/>
          </a:bodyPr>
          <a:lstStyle/>
          <a:p>
            <a:r>
              <a:rPr lang="en-US" altLang="zh-CN" dirty="0">
                <a:cs typeface="+mn-ea"/>
                <a:sym typeface="+mn-lt"/>
              </a:rPr>
              <a:t>Submission: </a:t>
            </a:r>
            <a:r>
              <a:rPr lang="en-US" altLang="zh-CN" dirty="0">
                <a:cs typeface="+mn-ea"/>
                <a:sym typeface="+mn-lt"/>
                <a:hlinkClick r:id="rId15"/>
              </a:rPr>
              <a:t>https://mc.manuscriptcentral.com/imeta</a:t>
            </a:r>
            <a:r>
              <a:rPr lang="en-US" altLang="zh-CN" dirty="0">
                <a:cs typeface="+mn-ea"/>
                <a:sym typeface="+mn-lt"/>
              </a:rPr>
              <a:t> </a:t>
            </a:r>
          </a:p>
        </p:txBody>
      </p:sp>
      <p:pic>
        <p:nvPicPr>
          <p:cNvPr id="27" name="图形 26" descr="信封">
            <a:extLst>
              <a:ext uri="{FF2B5EF4-FFF2-40B4-BE49-F238E27FC236}">
                <a16:creationId xmlns:a16="http://schemas.microsoft.com/office/drawing/2014/main" id="{21722333-B58B-42E7-8818-D1F95AC1B73C}"/>
              </a:ext>
            </a:extLst>
          </p:cNvPr>
          <p:cNvPicPr>
            <a:picLocks noChangeAspect="1"/>
          </p:cNvPicPr>
          <p:nvPr/>
        </p:nvPicPr>
        <p:blipFill>
          <a:blip r:embed="rId16" cstate="hqprint">
            <a:extLst>
              <a:ext uri="{28A0092B-C50C-407E-A947-70E740481C1C}">
                <a14:useLocalDpi xmlns:a14="http://schemas.microsoft.com/office/drawing/2010/main"/>
              </a:ext>
              <a:ext uri="{96DAC541-7B7A-43D3-8B79-37D633B846F1}">
                <asvg:svgBlip xmlns:asvg="http://schemas.microsoft.com/office/drawing/2016/SVG/main" r:embed="rId17"/>
              </a:ext>
            </a:extLst>
          </a:blip>
          <a:stretch>
            <a:fillRect/>
          </a:stretch>
        </p:blipFill>
        <p:spPr>
          <a:xfrm>
            <a:off x="6730296" y="5392167"/>
            <a:ext cx="743190" cy="743190"/>
          </a:xfrm>
          <a:prstGeom prst="rect">
            <a:avLst/>
          </a:prstGeom>
        </p:spPr>
      </p:pic>
      <p:sp>
        <p:nvSpPr>
          <p:cNvPr id="28" name="文本框 27">
            <a:extLst>
              <a:ext uri="{FF2B5EF4-FFF2-40B4-BE49-F238E27FC236}">
                <a16:creationId xmlns:a16="http://schemas.microsoft.com/office/drawing/2014/main" id="{A6710405-D6F6-405F-BB76-227A8199A25F}"/>
              </a:ext>
            </a:extLst>
          </p:cNvPr>
          <p:cNvSpPr txBox="1"/>
          <p:nvPr/>
        </p:nvSpPr>
        <p:spPr>
          <a:xfrm>
            <a:off x="7336314" y="5583333"/>
            <a:ext cx="2750676" cy="369332"/>
          </a:xfrm>
          <a:prstGeom prst="rect">
            <a:avLst/>
          </a:prstGeom>
          <a:noFill/>
        </p:spPr>
        <p:txBody>
          <a:bodyPr wrap="square">
            <a:spAutoFit/>
          </a:bodyPr>
          <a:lstStyle/>
          <a:p>
            <a:r>
              <a:rPr lang="en-US" altLang="zh-CN" dirty="0" err="1">
                <a:cs typeface="+mn-ea"/>
                <a:sym typeface="+mn-lt"/>
                <a:hlinkClick r:id="rId18"/>
              </a:rPr>
              <a:t>office@imeta.science</a:t>
            </a:r>
            <a:endParaRPr lang="en-US" altLang="zh-CN" dirty="0">
              <a:cs typeface="+mn-ea"/>
              <a:sym typeface="+mn-lt"/>
            </a:endParaRPr>
          </a:p>
        </p:txBody>
      </p:sp>
      <p:sp>
        <p:nvSpPr>
          <p:cNvPr id="29" name="iconfont-1044-807855">
            <a:extLst>
              <a:ext uri="{FF2B5EF4-FFF2-40B4-BE49-F238E27FC236}">
                <a16:creationId xmlns:a16="http://schemas.microsoft.com/office/drawing/2014/main" id="{6BA66A78-2CFD-4B47-885C-368EFE27C553}"/>
              </a:ext>
            </a:extLst>
          </p:cNvPr>
          <p:cNvSpPr>
            <a:spLocks noChangeAspect="1"/>
          </p:cNvSpPr>
          <p:nvPr/>
        </p:nvSpPr>
        <p:spPr bwMode="auto">
          <a:xfrm>
            <a:off x="6758156" y="6114005"/>
            <a:ext cx="666974" cy="666974"/>
          </a:xfrm>
          <a:custGeom>
            <a:avLst/>
            <a:gdLst>
              <a:gd name="T0" fmla="*/ 6313 w 11153"/>
              <a:gd name="T1" fmla="*/ 5572 h 11153"/>
              <a:gd name="T2" fmla="*/ 6058 w 11153"/>
              <a:gd name="T3" fmla="*/ 5835 h 11153"/>
              <a:gd name="T4" fmla="*/ 6313 w 11153"/>
              <a:gd name="T5" fmla="*/ 6072 h 11153"/>
              <a:gd name="T6" fmla="*/ 6640 w 11153"/>
              <a:gd name="T7" fmla="*/ 5835 h 11153"/>
              <a:gd name="T8" fmla="*/ 6313 w 11153"/>
              <a:gd name="T9" fmla="*/ 5572 h 11153"/>
              <a:gd name="T10" fmla="*/ 5477 w 11153"/>
              <a:gd name="T11" fmla="*/ 4345 h 11153"/>
              <a:gd name="T12" fmla="*/ 5804 w 11153"/>
              <a:gd name="T13" fmla="*/ 4027 h 11153"/>
              <a:gd name="T14" fmla="*/ 5477 w 11153"/>
              <a:gd name="T15" fmla="*/ 3709 h 11153"/>
              <a:gd name="T16" fmla="*/ 5104 w 11153"/>
              <a:gd name="T17" fmla="*/ 4027 h 11153"/>
              <a:gd name="T18" fmla="*/ 5477 w 11153"/>
              <a:gd name="T19" fmla="*/ 4345 h 11153"/>
              <a:gd name="T20" fmla="*/ 5577 w 11153"/>
              <a:gd name="T21" fmla="*/ 0 h 11153"/>
              <a:gd name="T22" fmla="*/ 0 w 11153"/>
              <a:gd name="T23" fmla="*/ 5576 h 11153"/>
              <a:gd name="T24" fmla="*/ 5577 w 11153"/>
              <a:gd name="T25" fmla="*/ 11153 h 11153"/>
              <a:gd name="T26" fmla="*/ 11153 w 11153"/>
              <a:gd name="T27" fmla="*/ 5576 h 11153"/>
              <a:gd name="T28" fmla="*/ 5577 w 11153"/>
              <a:gd name="T29" fmla="*/ 0 h 11153"/>
              <a:gd name="T30" fmla="*/ 4523 w 11153"/>
              <a:gd name="T31" fmla="*/ 6989 h 11153"/>
              <a:gd name="T32" fmla="*/ 3623 w 11153"/>
              <a:gd name="T33" fmla="*/ 6844 h 11153"/>
              <a:gd name="T34" fmla="*/ 2706 w 11153"/>
              <a:gd name="T35" fmla="*/ 7307 h 11153"/>
              <a:gd name="T36" fmla="*/ 2969 w 11153"/>
              <a:gd name="T37" fmla="*/ 6526 h 11153"/>
              <a:gd name="T38" fmla="*/ 1943 w 11153"/>
              <a:gd name="T39" fmla="*/ 4800 h 11153"/>
              <a:gd name="T40" fmla="*/ 4523 w 11153"/>
              <a:gd name="T41" fmla="*/ 2619 h 11153"/>
              <a:gd name="T42" fmla="*/ 7112 w 11153"/>
              <a:gd name="T43" fmla="*/ 4418 h 11153"/>
              <a:gd name="T44" fmla="*/ 6867 w 11153"/>
              <a:gd name="T45" fmla="*/ 4391 h 11153"/>
              <a:gd name="T46" fmla="*/ 4677 w 11153"/>
              <a:gd name="T47" fmla="*/ 6435 h 11153"/>
              <a:gd name="T48" fmla="*/ 4750 w 11153"/>
              <a:gd name="T49" fmla="*/ 6980 h 11153"/>
              <a:gd name="T50" fmla="*/ 4523 w 11153"/>
              <a:gd name="T51" fmla="*/ 6989 h 11153"/>
              <a:gd name="T52" fmla="*/ 8312 w 11153"/>
              <a:gd name="T53" fmla="*/ 7880 h 11153"/>
              <a:gd name="T54" fmla="*/ 8493 w 11153"/>
              <a:gd name="T55" fmla="*/ 8534 h 11153"/>
              <a:gd name="T56" fmla="*/ 7803 w 11153"/>
              <a:gd name="T57" fmla="*/ 8143 h 11153"/>
              <a:gd name="T58" fmla="*/ 7021 w 11153"/>
              <a:gd name="T59" fmla="*/ 8279 h 11153"/>
              <a:gd name="T60" fmla="*/ 4841 w 11153"/>
              <a:gd name="T61" fmla="*/ 6408 h 11153"/>
              <a:gd name="T62" fmla="*/ 7021 w 11153"/>
              <a:gd name="T63" fmla="*/ 4536 h 11153"/>
              <a:gd name="T64" fmla="*/ 9211 w 11153"/>
              <a:gd name="T65" fmla="*/ 6408 h 11153"/>
              <a:gd name="T66" fmla="*/ 8312 w 11153"/>
              <a:gd name="T67" fmla="*/ 7880 h 11153"/>
              <a:gd name="T68" fmla="*/ 3678 w 11153"/>
              <a:gd name="T69" fmla="*/ 3709 h 11153"/>
              <a:gd name="T70" fmla="*/ 3287 w 11153"/>
              <a:gd name="T71" fmla="*/ 4027 h 11153"/>
              <a:gd name="T72" fmla="*/ 3678 w 11153"/>
              <a:gd name="T73" fmla="*/ 4345 h 11153"/>
              <a:gd name="T74" fmla="*/ 4005 w 11153"/>
              <a:gd name="T75" fmla="*/ 4027 h 11153"/>
              <a:gd name="T76" fmla="*/ 3678 w 11153"/>
              <a:gd name="T77" fmla="*/ 3709 h 11153"/>
              <a:gd name="T78" fmla="*/ 7739 w 11153"/>
              <a:gd name="T79" fmla="*/ 5572 h 11153"/>
              <a:gd name="T80" fmla="*/ 7485 w 11153"/>
              <a:gd name="T81" fmla="*/ 5835 h 11153"/>
              <a:gd name="T82" fmla="*/ 7739 w 11153"/>
              <a:gd name="T83" fmla="*/ 6072 h 11153"/>
              <a:gd name="T84" fmla="*/ 8057 w 11153"/>
              <a:gd name="T85" fmla="*/ 5835 h 11153"/>
              <a:gd name="T86" fmla="*/ 7739 w 11153"/>
              <a:gd name="T87" fmla="*/ 5572 h 11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153" h="11153">
                <a:moveTo>
                  <a:pt x="6313" y="5572"/>
                </a:moveTo>
                <a:cubicBezTo>
                  <a:pt x="6186" y="5572"/>
                  <a:pt x="6058" y="5690"/>
                  <a:pt x="6058" y="5835"/>
                </a:cubicBezTo>
                <a:cubicBezTo>
                  <a:pt x="6058" y="5953"/>
                  <a:pt x="6186" y="6072"/>
                  <a:pt x="6313" y="6072"/>
                </a:cubicBezTo>
                <a:cubicBezTo>
                  <a:pt x="6504" y="6072"/>
                  <a:pt x="6640" y="5953"/>
                  <a:pt x="6640" y="5835"/>
                </a:cubicBezTo>
                <a:cubicBezTo>
                  <a:pt x="6640" y="5690"/>
                  <a:pt x="6504" y="5572"/>
                  <a:pt x="6313" y="5572"/>
                </a:cubicBezTo>
                <a:close/>
                <a:moveTo>
                  <a:pt x="5477" y="4345"/>
                </a:moveTo>
                <a:cubicBezTo>
                  <a:pt x="5677" y="4345"/>
                  <a:pt x="5804" y="4218"/>
                  <a:pt x="5804" y="4027"/>
                </a:cubicBezTo>
                <a:cubicBezTo>
                  <a:pt x="5804" y="3827"/>
                  <a:pt x="5677" y="3709"/>
                  <a:pt x="5477" y="3709"/>
                </a:cubicBezTo>
                <a:cubicBezTo>
                  <a:pt x="5286" y="3709"/>
                  <a:pt x="5104" y="3827"/>
                  <a:pt x="5104" y="4027"/>
                </a:cubicBezTo>
                <a:cubicBezTo>
                  <a:pt x="5104" y="4218"/>
                  <a:pt x="5286" y="4345"/>
                  <a:pt x="5477" y="4345"/>
                </a:cubicBezTo>
                <a:close/>
                <a:moveTo>
                  <a:pt x="5577" y="0"/>
                </a:moveTo>
                <a:cubicBezTo>
                  <a:pt x="2497" y="0"/>
                  <a:pt x="0" y="2497"/>
                  <a:pt x="0" y="5576"/>
                </a:cubicBezTo>
                <a:cubicBezTo>
                  <a:pt x="0" y="8656"/>
                  <a:pt x="2497" y="11153"/>
                  <a:pt x="5577" y="11153"/>
                </a:cubicBezTo>
                <a:cubicBezTo>
                  <a:pt x="8657" y="11153"/>
                  <a:pt x="11153" y="8656"/>
                  <a:pt x="11153" y="5576"/>
                </a:cubicBezTo>
                <a:cubicBezTo>
                  <a:pt x="11153" y="2497"/>
                  <a:pt x="8657" y="0"/>
                  <a:pt x="5577" y="0"/>
                </a:cubicBezTo>
                <a:close/>
                <a:moveTo>
                  <a:pt x="4523" y="6989"/>
                </a:moveTo>
                <a:cubicBezTo>
                  <a:pt x="4187" y="6989"/>
                  <a:pt x="3941" y="6935"/>
                  <a:pt x="3623" y="6844"/>
                </a:cubicBezTo>
                <a:lnTo>
                  <a:pt x="2706" y="7307"/>
                </a:lnTo>
                <a:lnTo>
                  <a:pt x="2969" y="6526"/>
                </a:lnTo>
                <a:cubicBezTo>
                  <a:pt x="2324" y="6072"/>
                  <a:pt x="1943" y="5499"/>
                  <a:pt x="1943" y="4800"/>
                </a:cubicBezTo>
                <a:cubicBezTo>
                  <a:pt x="1943" y="3564"/>
                  <a:pt x="3105" y="2619"/>
                  <a:pt x="4523" y="2619"/>
                </a:cubicBezTo>
                <a:cubicBezTo>
                  <a:pt x="5777" y="2619"/>
                  <a:pt x="6894" y="3364"/>
                  <a:pt x="7112" y="4418"/>
                </a:cubicBezTo>
                <a:cubicBezTo>
                  <a:pt x="7021" y="4400"/>
                  <a:pt x="6940" y="4391"/>
                  <a:pt x="6867" y="4391"/>
                </a:cubicBezTo>
                <a:cubicBezTo>
                  <a:pt x="5631" y="4391"/>
                  <a:pt x="4677" y="5318"/>
                  <a:pt x="4677" y="6435"/>
                </a:cubicBezTo>
                <a:cubicBezTo>
                  <a:pt x="4677" y="6626"/>
                  <a:pt x="4705" y="6798"/>
                  <a:pt x="4750" y="6980"/>
                </a:cubicBezTo>
                <a:cubicBezTo>
                  <a:pt x="4677" y="6989"/>
                  <a:pt x="4596" y="6989"/>
                  <a:pt x="4523" y="6989"/>
                </a:cubicBezTo>
                <a:close/>
                <a:moveTo>
                  <a:pt x="8312" y="7880"/>
                </a:moveTo>
                <a:lnTo>
                  <a:pt x="8493" y="8534"/>
                </a:lnTo>
                <a:lnTo>
                  <a:pt x="7803" y="8143"/>
                </a:lnTo>
                <a:cubicBezTo>
                  <a:pt x="7539" y="8198"/>
                  <a:pt x="7285" y="8279"/>
                  <a:pt x="7021" y="8279"/>
                </a:cubicBezTo>
                <a:cubicBezTo>
                  <a:pt x="5804" y="8279"/>
                  <a:pt x="4841" y="7444"/>
                  <a:pt x="4841" y="6408"/>
                </a:cubicBezTo>
                <a:cubicBezTo>
                  <a:pt x="4841" y="5372"/>
                  <a:pt x="5804" y="4536"/>
                  <a:pt x="7021" y="4536"/>
                </a:cubicBezTo>
                <a:cubicBezTo>
                  <a:pt x="8175" y="4536"/>
                  <a:pt x="9211" y="5372"/>
                  <a:pt x="9211" y="6408"/>
                </a:cubicBezTo>
                <a:cubicBezTo>
                  <a:pt x="9211" y="6989"/>
                  <a:pt x="8820" y="7507"/>
                  <a:pt x="8312" y="7880"/>
                </a:cubicBezTo>
                <a:close/>
                <a:moveTo>
                  <a:pt x="3678" y="3709"/>
                </a:moveTo>
                <a:cubicBezTo>
                  <a:pt x="3487" y="3709"/>
                  <a:pt x="3287" y="3827"/>
                  <a:pt x="3287" y="4027"/>
                </a:cubicBezTo>
                <a:cubicBezTo>
                  <a:pt x="3287" y="4218"/>
                  <a:pt x="3487" y="4345"/>
                  <a:pt x="3678" y="4345"/>
                </a:cubicBezTo>
                <a:cubicBezTo>
                  <a:pt x="3860" y="4345"/>
                  <a:pt x="4005" y="4218"/>
                  <a:pt x="4005" y="4027"/>
                </a:cubicBezTo>
                <a:cubicBezTo>
                  <a:pt x="4005" y="3827"/>
                  <a:pt x="3860" y="3709"/>
                  <a:pt x="3678" y="3709"/>
                </a:cubicBezTo>
                <a:close/>
                <a:moveTo>
                  <a:pt x="7739" y="5572"/>
                </a:moveTo>
                <a:cubicBezTo>
                  <a:pt x="7603" y="5572"/>
                  <a:pt x="7485" y="5690"/>
                  <a:pt x="7485" y="5835"/>
                </a:cubicBezTo>
                <a:cubicBezTo>
                  <a:pt x="7485" y="5953"/>
                  <a:pt x="7603" y="6072"/>
                  <a:pt x="7739" y="6072"/>
                </a:cubicBezTo>
                <a:cubicBezTo>
                  <a:pt x="7921" y="6072"/>
                  <a:pt x="8057" y="5953"/>
                  <a:pt x="8057" y="5835"/>
                </a:cubicBezTo>
                <a:cubicBezTo>
                  <a:pt x="8057" y="5690"/>
                  <a:pt x="7921" y="5572"/>
                  <a:pt x="7739" y="5572"/>
                </a:cubicBezTo>
                <a:close/>
              </a:path>
            </a:pathLst>
          </a:custGeom>
          <a:solidFill>
            <a:schemeClr val="accent1"/>
          </a:solid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effectLst/>
              <a:uLnTx/>
              <a:uFillTx/>
              <a:cs typeface="+mn-ea"/>
              <a:sym typeface="+mn-lt"/>
            </a:endParaRPr>
          </a:p>
        </p:txBody>
      </p:sp>
      <p:sp>
        <p:nvSpPr>
          <p:cNvPr id="30" name="文本框 29">
            <a:extLst>
              <a:ext uri="{FF2B5EF4-FFF2-40B4-BE49-F238E27FC236}">
                <a16:creationId xmlns:a16="http://schemas.microsoft.com/office/drawing/2014/main" id="{FC43EF4E-BAFB-4A79-8C6B-431E3056EE58}"/>
              </a:ext>
            </a:extLst>
          </p:cNvPr>
          <p:cNvSpPr txBox="1"/>
          <p:nvPr/>
        </p:nvSpPr>
        <p:spPr>
          <a:xfrm>
            <a:off x="7336314" y="6288110"/>
            <a:ext cx="1743349" cy="369332"/>
          </a:xfrm>
          <a:prstGeom prst="rect">
            <a:avLst/>
          </a:prstGeom>
          <a:noFill/>
        </p:spPr>
        <p:txBody>
          <a:bodyPr wrap="square">
            <a:spAutoFit/>
          </a:bodyPr>
          <a:lstStyle/>
          <a:p>
            <a:r>
              <a:rPr lang="en-US" altLang="zh-CN" dirty="0">
                <a:cs typeface="+mn-ea"/>
                <a:sym typeface="+mn-lt"/>
                <a:hlinkClick r:id="rId19"/>
              </a:rPr>
              <a:t>iMeta</a:t>
            </a:r>
            <a:endParaRPr lang="en-US" altLang="zh-CN" dirty="0">
              <a:cs typeface="+mn-ea"/>
              <a:sym typeface="+mn-lt"/>
              <a:hlinkClick r:id="rId20"/>
            </a:endParaRPr>
          </a:p>
        </p:txBody>
      </p:sp>
      <p:pic>
        <p:nvPicPr>
          <p:cNvPr id="3" name="图片 2">
            <a:extLst>
              <a:ext uri="{FF2B5EF4-FFF2-40B4-BE49-F238E27FC236}">
                <a16:creationId xmlns:a16="http://schemas.microsoft.com/office/drawing/2014/main" id="{90A6DB09-11F6-424D-980F-C604A861BD59}"/>
              </a:ext>
            </a:extLst>
          </p:cNvPr>
          <p:cNvPicPr>
            <a:picLocks noChangeAspect="1"/>
          </p:cNvPicPr>
          <p:nvPr/>
        </p:nvPicPr>
        <p:blipFill>
          <a:blip r:embed="rId21" cstate="screen">
            <a:extLst>
              <a:ext uri="{28A0092B-C50C-407E-A947-70E740481C1C}">
                <a14:useLocalDpi xmlns:a14="http://schemas.microsoft.com/office/drawing/2010/main"/>
              </a:ext>
            </a:extLst>
          </a:blip>
          <a:srcRect/>
          <a:stretch/>
        </p:blipFill>
        <p:spPr>
          <a:xfrm>
            <a:off x="71770" y="767488"/>
            <a:ext cx="2377031" cy="3121644"/>
          </a:xfrm>
          <a:prstGeom prst="rect">
            <a:avLst/>
          </a:prstGeom>
        </p:spPr>
      </p:pic>
      <p:pic>
        <p:nvPicPr>
          <p:cNvPr id="11" name="图片 10">
            <a:extLst>
              <a:ext uri="{FF2B5EF4-FFF2-40B4-BE49-F238E27FC236}">
                <a16:creationId xmlns:a16="http://schemas.microsoft.com/office/drawing/2014/main" id="{8B3EA055-6AEF-46C6-903A-3E07960584E6}"/>
              </a:ext>
            </a:extLst>
          </p:cNvPr>
          <p:cNvPicPr>
            <a:picLocks noChangeAspect="1"/>
          </p:cNvPicPr>
          <p:nvPr/>
        </p:nvPicPr>
        <p:blipFill>
          <a:blip r:embed="rId22" cstate="screen">
            <a:extLst>
              <a:ext uri="{28A0092B-C50C-407E-A947-70E740481C1C}">
                <a14:useLocalDpi xmlns:a14="http://schemas.microsoft.com/office/drawing/2010/main"/>
              </a:ext>
            </a:extLst>
          </a:blip>
          <a:srcRect/>
          <a:stretch/>
        </p:blipFill>
        <p:spPr>
          <a:xfrm>
            <a:off x="2488586" y="767488"/>
            <a:ext cx="2376904" cy="3121645"/>
          </a:xfrm>
          <a:prstGeom prst="rect">
            <a:avLst/>
          </a:prstGeom>
        </p:spPr>
      </p:pic>
      <p:pic>
        <p:nvPicPr>
          <p:cNvPr id="13" name="图片 12">
            <a:extLst>
              <a:ext uri="{FF2B5EF4-FFF2-40B4-BE49-F238E27FC236}">
                <a16:creationId xmlns:a16="http://schemas.microsoft.com/office/drawing/2014/main" id="{BC9FB483-EC5C-467A-ADF0-23C7FA6B3163}"/>
              </a:ext>
            </a:extLst>
          </p:cNvPr>
          <p:cNvPicPr>
            <a:picLocks noChangeAspect="1"/>
          </p:cNvPicPr>
          <p:nvPr/>
        </p:nvPicPr>
        <p:blipFill>
          <a:blip r:embed="rId23" cstate="screen">
            <a:extLst>
              <a:ext uri="{28A0092B-C50C-407E-A947-70E740481C1C}">
                <a14:useLocalDpi xmlns:a14="http://schemas.microsoft.com/office/drawing/2010/main"/>
              </a:ext>
            </a:extLst>
          </a:blip>
          <a:srcRect/>
          <a:stretch/>
        </p:blipFill>
        <p:spPr>
          <a:xfrm>
            <a:off x="4905936" y="768004"/>
            <a:ext cx="2375704" cy="3120613"/>
          </a:xfrm>
          <a:prstGeom prst="rect">
            <a:avLst/>
          </a:prstGeom>
        </p:spPr>
      </p:pic>
      <p:sp>
        <p:nvSpPr>
          <p:cNvPr id="22" name="文本框 21">
            <a:extLst>
              <a:ext uri="{FF2B5EF4-FFF2-40B4-BE49-F238E27FC236}">
                <a16:creationId xmlns:a16="http://schemas.microsoft.com/office/drawing/2014/main" id="{7A1582B2-5910-466D-9487-F1A5C3619261}"/>
              </a:ext>
            </a:extLst>
          </p:cNvPr>
          <p:cNvSpPr txBox="1"/>
          <p:nvPr/>
        </p:nvSpPr>
        <p:spPr>
          <a:xfrm>
            <a:off x="10345635" y="5579096"/>
            <a:ext cx="1743349" cy="369332"/>
          </a:xfrm>
          <a:prstGeom prst="rect">
            <a:avLst/>
          </a:prstGeom>
          <a:noFill/>
        </p:spPr>
        <p:txBody>
          <a:bodyPr wrap="square">
            <a:spAutoFit/>
          </a:bodyPr>
          <a:lstStyle/>
          <a:p>
            <a:r>
              <a:rPr lang="en-US" altLang="zh-CN" dirty="0">
                <a:cs typeface="+mn-ea"/>
                <a:sym typeface="+mn-lt"/>
                <a:hlinkClick r:id="rId24"/>
              </a:rPr>
              <a:t>iMetaScience</a:t>
            </a:r>
            <a:endParaRPr lang="en-US" altLang="zh-CN" dirty="0">
              <a:cs typeface="+mn-ea"/>
              <a:sym typeface="+mn-lt"/>
            </a:endParaRPr>
          </a:p>
        </p:txBody>
      </p:sp>
      <p:sp>
        <p:nvSpPr>
          <p:cNvPr id="31" name="iconfont-1177-866150">
            <a:extLst>
              <a:ext uri="{FF2B5EF4-FFF2-40B4-BE49-F238E27FC236}">
                <a16:creationId xmlns:a16="http://schemas.microsoft.com/office/drawing/2014/main" id="{283ADBDB-67CD-40BB-9125-2F4ECAB323C9}"/>
              </a:ext>
            </a:extLst>
          </p:cNvPr>
          <p:cNvSpPr>
            <a:spLocks noChangeAspect="1"/>
          </p:cNvSpPr>
          <p:nvPr/>
        </p:nvSpPr>
        <p:spPr bwMode="auto">
          <a:xfrm>
            <a:off x="9737791" y="6122508"/>
            <a:ext cx="646331" cy="646331"/>
          </a:xfrm>
          <a:custGeom>
            <a:avLst/>
            <a:gdLst>
              <a:gd name="T0" fmla="*/ 12800 w 12800"/>
              <a:gd name="T1" fmla="*/ 6400 h 12800"/>
              <a:gd name="T2" fmla="*/ 6400 w 12800"/>
              <a:gd name="T3" fmla="*/ 0 h 12800"/>
              <a:gd name="T4" fmla="*/ 0 w 12800"/>
              <a:gd name="T5" fmla="*/ 6400 h 12800"/>
              <a:gd name="T6" fmla="*/ 6400 w 12800"/>
              <a:gd name="T7" fmla="*/ 12800 h 12800"/>
              <a:gd name="T8" fmla="*/ 12800 w 12800"/>
              <a:gd name="T9" fmla="*/ 6400 h 12800"/>
              <a:gd name="T10" fmla="*/ 4681 w 12800"/>
              <a:gd name="T11" fmla="*/ 6400 h 12800"/>
              <a:gd name="T12" fmla="*/ 4681 w 12800"/>
              <a:gd name="T13" fmla="*/ 5175 h 12800"/>
              <a:gd name="T14" fmla="*/ 5432 w 12800"/>
              <a:gd name="T15" fmla="*/ 5175 h 12800"/>
              <a:gd name="T16" fmla="*/ 5432 w 12800"/>
              <a:gd name="T17" fmla="*/ 4435 h 12800"/>
              <a:gd name="T18" fmla="*/ 6824 w 12800"/>
              <a:gd name="T19" fmla="*/ 2716 h 12800"/>
              <a:gd name="T20" fmla="*/ 8125 w 12800"/>
              <a:gd name="T21" fmla="*/ 2716 h 12800"/>
              <a:gd name="T22" fmla="*/ 8125 w 12800"/>
              <a:gd name="T23" fmla="*/ 3938 h 12800"/>
              <a:gd name="T24" fmla="*/ 7209 w 12800"/>
              <a:gd name="T25" fmla="*/ 3938 h 12800"/>
              <a:gd name="T26" fmla="*/ 6646 w 12800"/>
              <a:gd name="T27" fmla="*/ 4562 h 12800"/>
              <a:gd name="T28" fmla="*/ 6646 w 12800"/>
              <a:gd name="T29" fmla="*/ 5175 h 12800"/>
              <a:gd name="T30" fmla="*/ 8058 w 12800"/>
              <a:gd name="T31" fmla="*/ 5175 h 12800"/>
              <a:gd name="T32" fmla="*/ 7865 w 12800"/>
              <a:gd name="T33" fmla="*/ 6400 h 12800"/>
              <a:gd name="T34" fmla="*/ 6646 w 12800"/>
              <a:gd name="T35" fmla="*/ 6400 h 12800"/>
              <a:gd name="T36" fmla="*/ 6646 w 12800"/>
              <a:gd name="T37" fmla="*/ 10094 h 12800"/>
              <a:gd name="T38" fmla="*/ 5432 w 12800"/>
              <a:gd name="T39" fmla="*/ 10094 h 12800"/>
              <a:gd name="T40" fmla="*/ 5432 w 12800"/>
              <a:gd name="T41" fmla="*/ 6400 h 12800"/>
              <a:gd name="T42" fmla="*/ 4681 w 12800"/>
              <a:gd name="T43" fmla="*/ 6400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800" h="12800">
                <a:moveTo>
                  <a:pt x="12800" y="6400"/>
                </a:moveTo>
                <a:cubicBezTo>
                  <a:pt x="12800" y="2865"/>
                  <a:pt x="9935" y="0"/>
                  <a:pt x="6400" y="0"/>
                </a:cubicBezTo>
                <a:cubicBezTo>
                  <a:pt x="2865" y="0"/>
                  <a:pt x="0" y="2865"/>
                  <a:pt x="0" y="6400"/>
                </a:cubicBezTo>
                <a:cubicBezTo>
                  <a:pt x="0" y="9935"/>
                  <a:pt x="2865" y="12800"/>
                  <a:pt x="6400" y="12800"/>
                </a:cubicBezTo>
                <a:cubicBezTo>
                  <a:pt x="9935" y="12800"/>
                  <a:pt x="12800" y="9935"/>
                  <a:pt x="12800" y="6400"/>
                </a:cubicBezTo>
                <a:close/>
                <a:moveTo>
                  <a:pt x="4681" y="6400"/>
                </a:moveTo>
                <a:lnTo>
                  <a:pt x="4681" y="5175"/>
                </a:lnTo>
                <a:lnTo>
                  <a:pt x="5432" y="5175"/>
                </a:lnTo>
                <a:lnTo>
                  <a:pt x="5432" y="4435"/>
                </a:lnTo>
                <a:cubicBezTo>
                  <a:pt x="5432" y="3436"/>
                  <a:pt x="5730" y="2716"/>
                  <a:pt x="6824" y="2716"/>
                </a:cubicBezTo>
                <a:lnTo>
                  <a:pt x="8125" y="2716"/>
                </a:lnTo>
                <a:lnTo>
                  <a:pt x="8125" y="3938"/>
                </a:lnTo>
                <a:lnTo>
                  <a:pt x="7209" y="3938"/>
                </a:lnTo>
                <a:cubicBezTo>
                  <a:pt x="6750" y="3938"/>
                  <a:pt x="6646" y="4243"/>
                  <a:pt x="6646" y="4562"/>
                </a:cubicBezTo>
                <a:lnTo>
                  <a:pt x="6646" y="5175"/>
                </a:lnTo>
                <a:lnTo>
                  <a:pt x="8058" y="5175"/>
                </a:lnTo>
                <a:lnTo>
                  <a:pt x="7865" y="6400"/>
                </a:lnTo>
                <a:lnTo>
                  <a:pt x="6646" y="6400"/>
                </a:lnTo>
                <a:lnTo>
                  <a:pt x="6646" y="10094"/>
                </a:lnTo>
                <a:lnTo>
                  <a:pt x="5432" y="10094"/>
                </a:lnTo>
                <a:lnTo>
                  <a:pt x="5432" y="6400"/>
                </a:lnTo>
                <a:lnTo>
                  <a:pt x="4681" y="6400"/>
                </a:lnTo>
                <a:close/>
              </a:path>
            </a:pathLst>
          </a:custGeom>
          <a:solidFill>
            <a:schemeClr val="accent1"/>
          </a:solidFill>
          <a:ln>
            <a:noFill/>
          </a:ln>
        </p:spPr>
        <p:txBody>
          <a:bodyPr/>
          <a:lstStyle/>
          <a:p>
            <a:endParaRPr lang="zh-CN" altLang="en-US">
              <a:cs typeface="+mn-ea"/>
              <a:sym typeface="+mn-lt"/>
            </a:endParaRPr>
          </a:p>
        </p:txBody>
      </p:sp>
      <p:sp>
        <p:nvSpPr>
          <p:cNvPr id="33" name="iconfont-1177-634580">
            <a:extLst>
              <a:ext uri="{FF2B5EF4-FFF2-40B4-BE49-F238E27FC236}">
                <a16:creationId xmlns:a16="http://schemas.microsoft.com/office/drawing/2014/main" id="{2E873BFF-7C64-447E-B21D-0C3F606EC599}"/>
              </a:ext>
            </a:extLst>
          </p:cNvPr>
          <p:cNvSpPr>
            <a:spLocks noChangeAspect="1"/>
          </p:cNvSpPr>
          <p:nvPr/>
        </p:nvSpPr>
        <p:spPr bwMode="auto">
          <a:xfrm>
            <a:off x="9765251" y="5489733"/>
            <a:ext cx="596683" cy="596683"/>
          </a:xfrm>
          <a:custGeom>
            <a:avLst/>
            <a:gdLst>
              <a:gd name="T0" fmla="*/ 12800 w 12800"/>
              <a:gd name="T1" fmla="*/ 6400 h 12800"/>
              <a:gd name="T2" fmla="*/ 6400 w 12800"/>
              <a:gd name="T3" fmla="*/ 0 h 12800"/>
              <a:gd name="T4" fmla="*/ 0 w 12800"/>
              <a:gd name="T5" fmla="*/ 6400 h 12800"/>
              <a:gd name="T6" fmla="*/ 6400 w 12800"/>
              <a:gd name="T7" fmla="*/ 12800 h 12800"/>
              <a:gd name="T8" fmla="*/ 12800 w 12800"/>
              <a:gd name="T9" fmla="*/ 6400 h 12800"/>
              <a:gd name="T10" fmla="*/ 2954 w 12800"/>
              <a:gd name="T11" fmla="*/ 8674 h 12800"/>
              <a:gd name="T12" fmla="*/ 3291 w 12800"/>
              <a:gd name="T13" fmla="*/ 8696 h 12800"/>
              <a:gd name="T14" fmla="*/ 5047 w 12800"/>
              <a:gd name="T15" fmla="*/ 8056 h 12800"/>
              <a:gd name="T16" fmla="*/ 3727 w 12800"/>
              <a:gd name="T17" fmla="*/ 7004 h 12800"/>
              <a:gd name="T18" fmla="*/ 3992 w 12800"/>
              <a:gd name="T19" fmla="*/ 7033 h 12800"/>
              <a:gd name="T20" fmla="*/ 4365 w 12800"/>
              <a:gd name="T21" fmla="*/ 6982 h 12800"/>
              <a:gd name="T22" fmla="*/ 3230 w 12800"/>
              <a:gd name="T23" fmla="*/ 5494 h 12800"/>
              <a:gd name="T24" fmla="*/ 3230 w 12800"/>
              <a:gd name="T25" fmla="*/ 5475 h 12800"/>
              <a:gd name="T26" fmla="*/ 3871 w 12800"/>
              <a:gd name="T27" fmla="*/ 5670 h 12800"/>
              <a:gd name="T28" fmla="*/ 3242 w 12800"/>
              <a:gd name="T29" fmla="*/ 4407 h 12800"/>
              <a:gd name="T30" fmla="*/ 3434 w 12800"/>
              <a:gd name="T31" fmla="*/ 3651 h 12800"/>
              <a:gd name="T32" fmla="*/ 6348 w 12800"/>
              <a:gd name="T33" fmla="*/ 5261 h 12800"/>
              <a:gd name="T34" fmla="*/ 6312 w 12800"/>
              <a:gd name="T35" fmla="*/ 4920 h 12800"/>
              <a:gd name="T36" fmla="*/ 7725 w 12800"/>
              <a:gd name="T37" fmla="*/ 3446 h 12800"/>
              <a:gd name="T38" fmla="*/ 8758 w 12800"/>
              <a:gd name="T39" fmla="*/ 3933 h 12800"/>
              <a:gd name="T40" fmla="*/ 9655 w 12800"/>
              <a:gd name="T41" fmla="*/ 3587 h 12800"/>
              <a:gd name="T42" fmla="*/ 9033 w 12800"/>
              <a:gd name="T43" fmla="*/ 4399 h 12800"/>
              <a:gd name="T44" fmla="*/ 9846 w 12800"/>
              <a:gd name="T45" fmla="*/ 4177 h 12800"/>
              <a:gd name="T46" fmla="*/ 9140 w 12800"/>
              <a:gd name="T47" fmla="*/ 4936 h 12800"/>
              <a:gd name="T48" fmla="*/ 9144 w 12800"/>
              <a:gd name="T49" fmla="*/ 5128 h 12800"/>
              <a:gd name="T50" fmla="*/ 5121 w 12800"/>
              <a:gd name="T51" fmla="*/ 9353 h 12800"/>
              <a:gd name="T52" fmla="*/ 2954 w 12800"/>
              <a:gd name="T53" fmla="*/ 8674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800" h="12800">
                <a:moveTo>
                  <a:pt x="12800" y="6400"/>
                </a:moveTo>
                <a:cubicBezTo>
                  <a:pt x="12800" y="2865"/>
                  <a:pt x="9935" y="0"/>
                  <a:pt x="6400" y="0"/>
                </a:cubicBezTo>
                <a:cubicBezTo>
                  <a:pt x="2865" y="0"/>
                  <a:pt x="0" y="2865"/>
                  <a:pt x="0" y="6400"/>
                </a:cubicBezTo>
                <a:cubicBezTo>
                  <a:pt x="0" y="9935"/>
                  <a:pt x="2865" y="12800"/>
                  <a:pt x="6400" y="12800"/>
                </a:cubicBezTo>
                <a:cubicBezTo>
                  <a:pt x="9935" y="12800"/>
                  <a:pt x="12800" y="9935"/>
                  <a:pt x="12800" y="6400"/>
                </a:cubicBezTo>
                <a:close/>
                <a:moveTo>
                  <a:pt x="2954" y="8674"/>
                </a:moveTo>
                <a:cubicBezTo>
                  <a:pt x="3064" y="8688"/>
                  <a:pt x="3177" y="8696"/>
                  <a:pt x="3291" y="8696"/>
                </a:cubicBezTo>
                <a:cubicBezTo>
                  <a:pt x="3954" y="8697"/>
                  <a:pt x="4564" y="8458"/>
                  <a:pt x="5047" y="8056"/>
                </a:cubicBezTo>
                <a:cubicBezTo>
                  <a:pt x="4428" y="8042"/>
                  <a:pt x="3906" y="7604"/>
                  <a:pt x="3727" y="7004"/>
                </a:cubicBezTo>
                <a:cubicBezTo>
                  <a:pt x="3813" y="7022"/>
                  <a:pt x="3902" y="7032"/>
                  <a:pt x="3992" y="7033"/>
                </a:cubicBezTo>
                <a:cubicBezTo>
                  <a:pt x="4122" y="7034"/>
                  <a:pt x="4246" y="7016"/>
                  <a:pt x="4365" y="6982"/>
                </a:cubicBezTo>
                <a:cubicBezTo>
                  <a:pt x="3718" y="6839"/>
                  <a:pt x="3230" y="6225"/>
                  <a:pt x="3230" y="5494"/>
                </a:cubicBezTo>
                <a:lnTo>
                  <a:pt x="3230" y="5475"/>
                </a:lnTo>
                <a:cubicBezTo>
                  <a:pt x="3421" y="5590"/>
                  <a:pt x="3639" y="5660"/>
                  <a:pt x="3871" y="5670"/>
                </a:cubicBezTo>
                <a:cubicBezTo>
                  <a:pt x="3492" y="5396"/>
                  <a:pt x="3242" y="4931"/>
                  <a:pt x="3242" y="4407"/>
                </a:cubicBezTo>
                <a:cubicBezTo>
                  <a:pt x="3242" y="4130"/>
                  <a:pt x="3312" y="3872"/>
                  <a:pt x="3434" y="3651"/>
                </a:cubicBezTo>
                <a:cubicBezTo>
                  <a:pt x="4131" y="4573"/>
                  <a:pt x="5174" y="5185"/>
                  <a:pt x="6348" y="5261"/>
                </a:cubicBezTo>
                <a:cubicBezTo>
                  <a:pt x="6324" y="5151"/>
                  <a:pt x="6312" y="5037"/>
                  <a:pt x="6312" y="4920"/>
                </a:cubicBezTo>
                <a:cubicBezTo>
                  <a:pt x="6312" y="4093"/>
                  <a:pt x="6945" y="3433"/>
                  <a:pt x="7725" y="3446"/>
                </a:cubicBezTo>
                <a:cubicBezTo>
                  <a:pt x="8132" y="3453"/>
                  <a:pt x="8500" y="3640"/>
                  <a:pt x="8758" y="3933"/>
                </a:cubicBezTo>
                <a:cubicBezTo>
                  <a:pt x="9080" y="3871"/>
                  <a:pt x="9382" y="3753"/>
                  <a:pt x="9655" y="3587"/>
                </a:cubicBezTo>
                <a:cubicBezTo>
                  <a:pt x="9550" y="3932"/>
                  <a:pt x="9325" y="4219"/>
                  <a:pt x="9033" y="4399"/>
                </a:cubicBezTo>
                <a:cubicBezTo>
                  <a:pt x="9320" y="4367"/>
                  <a:pt x="9592" y="4291"/>
                  <a:pt x="9846" y="4177"/>
                </a:cubicBezTo>
                <a:cubicBezTo>
                  <a:pt x="9656" y="4472"/>
                  <a:pt x="9416" y="4730"/>
                  <a:pt x="9140" y="4936"/>
                </a:cubicBezTo>
                <a:cubicBezTo>
                  <a:pt x="9143" y="5000"/>
                  <a:pt x="9144" y="5064"/>
                  <a:pt x="9144" y="5128"/>
                </a:cubicBezTo>
                <a:cubicBezTo>
                  <a:pt x="9144" y="7091"/>
                  <a:pt x="7721" y="9354"/>
                  <a:pt x="5121" y="9353"/>
                </a:cubicBezTo>
                <a:cubicBezTo>
                  <a:pt x="4323" y="9354"/>
                  <a:pt x="3579" y="9104"/>
                  <a:pt x="2954" y="8674"/>
                </a:cubicBezTo>
                <a:close/>
              </a:path>
            </a:pathLst>
          </a:custGeom>
          <a:solidFill>
            <a:schemeClr val="accent1"/>
          </a:solidFill>
          <a:ln>
            <a:noFill/>
          </a:ln>
        </p:spPr>
        <p:txBody>
          <a:bodyPr/>
          <a:lstStyle/>
          <a:p>
            <a:endParaRPr lang="zh-CN" altLang="en-US">
              <a:cs typeface="+mn-ea"/>
              <a:sym typeface="+mn-lt"/>
            </a:endParaRPr>
          </a:p>
        </p:txBody>
      </p:sp>
      <p:sp>
        <p:nvSpPr>
          <p:cNvPr id="34" name="文本框 33">
            <a:extLst>
              <a:ext uri="{FF2B5EF4-FFF2-40B4-BE49-F238E27FC236}">
                <a16:creationId xmlns:a16="http://schemas.microsoft.com/office/drawing/2014/main" id="{E056FBEB-7C3D-41D7-8BFF-1D267CE11441}"/>
              </a:ext>
            </a:extLst>
          </p:cNvPr>
          <p:cNvSpPr txBox="1"/>
          <p:nvPr/>
        </p:nvSpPr>
        <p:spPr>
          <a:xfrm>
            <a:off x="10345634" y="6268746"/>
            <a:ext cx="1743349" cy="369332"/>
          </a:xfrm>
          <a:prstGeom prst="rect">
            <a:avLst/>
          </a:prstGeom>
          <a:noFill/>
        </p:spPr>
        <p:txBody>
          <a:bodyPr wrap="square">
            <a:spAutoFit/>
          </a:bodyPr>
          <a:lstStyle/>
          <a:p>
            <a:r>
              <a:rPr lang="en-US" altLang="zh-CN" dirty="0">
                <a:cs typeface="+mn-ea"/>
                <a:sym typeface="+mn-lt"/>
                <a:hlinkClick r:id="rId25"/>
              </a:rPr>
              <a:t>iMetaScience</a:t>
            </a:r>
            <a:endParaRPr lang="en-US" altLang="zh-CN" dirty="0">
              <a:cs typeface="+mn-ea"/>
              <a:sym typeface="+mn-lt"/>
            </a:endParaRPr>
          </a:p>
        </p:txBody>
      </p:sp>
    </p:spTree>
    <p:extLst>
      <p:ext uri="{BB962C8B-B14F-4D97-AF65-F5344CB8AC3E}">
        <p14:creationId xmlns:p14="http://schemas.microsoft.com/office/powerpoint/2010/main" val="7845744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1399</Words>
  <Application>Microsoft Office PowerPoint</Application>
  <PresentationFormat>宽屏</PresentationFormat>
  <Paragraphs>113</Paragraphs>
  <Slides>8</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Consolas-Bold</vt:lpstr>
      <vt:lpstr>等线</vt:lpstr>
      <vt:lpstr>Arial</vt:lpstr>
      <vt:lpstr>Calibri</vt:lpstr>
      <vt:lpstr>Calibri Light</vt:lpstr>
      <vt:lpstr>Consolas</vt:lpstr>
      <vt:lpstr>Times New Roman</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Ggtree: A serialized data object for tree</dc:title>
  <dc:creator>Guangchuang Yu</dc:creator>
  <cp:keywords>iMeta</cp:keywords>
  <cp:lastModifiedBy>Yong-Xin</cp:lastModifiedBy>
  <cp:revision>25</cp:revision>
  <dcterms:created xsi:type="dcterms:W3CDTF">2022-02-16T04:17:11Z</dcterms:created>
  <dcterms:modified xsi:type="dcterms:W3CDTF">2022-10-22T13:19:51Z</dcterms:modified>
</cp:coreProperties>
</file>