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1910" r:id="rId3"/>
    <p:sldId id="1912" r:id="rId4"/>
    <p:sldId id="261" r:id="rId5"/>
    <p:sldId id="1913" r:id="rId6"/>
    <p:sldId id="1915" r:id="rId7"/>
    <p:sldId id="1916" r:id="rId8"/>
    <p:sldId id="1917" r:id="rId9"/>
    <p:sldId id="1914" r:id="rId10"/>
    <p:sldId id="257" r:id="rId11"/>
    <p:sldId id="191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8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2355" autoAdjust="0"/>
  </p:normalViewPr>
  <p:slideViewPr>
    <p:cSldViewPr snapToGrid="0" snapToObjects="1">
      <p:cViewPr varScale="1">
        <p:scale>
          <a:sx n="79" d="100"/>
          <a:sy n="79" d="100"/>
        </p:scale>
        <p:origin x="82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B7A23-1B39-48F9-A09C-CB23C1F4AEFF}" type="datetimeFigureOut">
              <a:rPr lang="zh-CN" altLang="en-US" smtClean="0"/>
              <a:t>2022/12/22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CCC28-F5C6-4F43-8615-E8E4CFBFDBB5}" type="slidenum">
              <a:rPr lang="zh-CN" altLang="en-US" smtClean="0"/>
              <a:t>‹#›</a:t>
            </a:fld>
            <a:endParaRPr lang="zh-CN" altLang="en-US"/>
          </a:p>
        </p:txBody>
      </p:sp>
    </p:spTree>
    <p:extLst>
      <p:ext uri="{BB962C8B-B14F-4D97-AF65-F5344CB8AC3E}">
        <p14:creationId xmlns:p14="http://schemas.microsoft.com/office/powerpoint/2010/main" val="276247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My name is </a:t>
            </a:r>
            <a:r>
              <a:rPr lang="en-US" altLang="zh-CN" sz="1200" dirty="0">
                <a:latin typeface="Times New Roman" panose="02020603050405020304" pitchFamily="18" charset="0"/>
              </a:rPr>
              <a:t>XXX.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rPr>
              <a:t>I’ll introduce the paper </a:t>
            </a:r>
            <a:r>
              <a:rPr lang="en-US" altLang="zh-CN" sz="1200" i="0" dirty="0">
                <a:latin typeface="Times New Roman" panose="02020603050405020304" pitchFamily="18" charset="0"/>
              </a:rPr>
              <a:t>submitted</a:t>
            </a:r>
            <a:r>
              <a:rPr lang="zh-CN" altLang="en-US" sz="1200" i="0" dirty="0">
                <a:latin typeface="Times New Roman" panose="02020603050405020304" pitchFamily="18" charset="0"/>
              </a:rPr>
              <a:t> </a:t>
            </a:r>
            <a:r>
              <a:rPr lang="en-US" altLang="zh-CN" sz="1200" i="0" dirty="0">
                <a:latin typeface="Times New Roman" panose="02020603050405020304" pitchFamily="18" charset="0"/>
              </a:rPr>
              <a:t>to</a:t>
            </a:r>
            <a:r>
              <a:rPr lang="zh-CN" altLang="en-US" sz="1200" i="0" dirty="0">
                <a:latin typeface="Times New Roman" panose="02020603050405020304" pitchFamily="18" charset="0"/>
              </a:rPr>
              <a:t> </a:t>
            </a:r>
            <a:r>
              <a:rPr lang="en-US" altLang="zh-CN" sz="1200" i="0" dirty="0">
                <a:latin typeface="Times New Roman" panose="02020603050405020304" pitchFamily="18" charset="0"/>
              </a:rPr>
              <a:t>iMeta. The title is “XXX”.</a:t>
            </a:r>
          </a:p>
        </p:txBody>
      </p:sp>
      <p:sp>
        <p:nvSpPr>
          <p:cNvPr id="4" name="灯片编号占位符 3"/>
          <p:cNvSpPr>
            <a:spLocks noGrp="1"/>
          </p:cNvSpPr>
          <p:nvPr>
            <p:ph type="sldNum" sz="quarter" idx="5"/>
          </p:nvPr>
        </p:nvSpPr>
        <p:spPr/>
        <p:txBody>
          <a:bodyPr/>
          <a:lstStyle/>
          <a:p>
            <a:fld id="{CA4CCC28-F5C6-4F43-8615-E8E4CFBFDBB5}" type="slidenum">
              <a:rPr lang="zh-CN" altLang="en-US" smtClean="0"/>
              <a:t>1</a:t>
            </a:fld>
            <a:endParaRPr lang="zh-CN" altLang="en-US"/>
          </a:p>
        </p:txBody>
      </p:sp>
    </p:spTree>
    <p:extLst>
      <p:ext uri="{BB962C8B-B14F-4D97-AF65-F5344CB8AC3E}">
        <p14:creationId xmlns:p14="http://schemas.microsoft.com/office/powerpoint/2010/main" val="48588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54</a:t>
            </a:r>
            <a:r>
              <a:rPr lang="zh-CN" altLang="en-US" dirty="0"/>
              <a:t>个基因文库</a:t>
            </a:r>
          </a:p>
        </p:txBody>
      </p:sp>
      <p:sp>
        <p:nvSpPr>
          <p:cNvPr id="4" name="灯片编号占位符 3"/>
          <p:cNvSpPr>
            <a:spLocks noGrp="1"/>
          </p:cNvSpPr>
          <p:nvPr>
            <p:ph type="sldNum" sz="quarter" idx="5"/>
          </p:nvPr>
        </p:nvSpPr>
        <p:spPr/>
        <p:txBody>
          <a:bodyPr/>
          <a:lstStyle/>
          <a:p>
            <a:fld id="{CA4CCC28-F5C6-4F43-8615-E8E4CFBFDBB5}" type="slidenum">
              <a:rPr lang="zh-CN" altLang="en-US" smtClean="0"/>
              <a:t>4</a:t>
            </a:fld>
            <a:endParaRPr lang="zh-CN" altLang="en-US"/>
          </a:p>
        </p:txBody>
      </p:sp>
    </p:spTree>
    <p:extLst>
      <p:ext uri="{BB962C8B-B14F-4D97-AF65-F5344CB8AC3E}">
        <p14:creationId xmlns:p14="http://schemas.microsoft.com/office/powerpoint/2010/main" val="4535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4CCC28-F5C6-4F43-8615-E8E4CFBFDBB5}" type="slidenum">
              <a:rPr lang="zh-CN" altLang="en-US" smtClean="0"/>
              <a:t>9</a:t>
            </a:fld>
            <a:endParaRPr lang="zh-CN" altLang="en-US"/>
          </a:p>
        </p:txBody>
      </p:sp>
    </p:spTree>
    <p:extLst>
      <p:ext uri="{BB962C8B-B14F-4D97-AF65-F5344CB8AC3E}">
        <p14:creationId xmlns:p14="http://schemas.microsoft.com/office/powerpoint/2010/main" val="337701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iMeta: A journal to change the world</a:t>
            </a:r>
            <a:endParaRPr lang="zh-CN" altLang="en-US" dirty="0"/>
          </a:p>
        </p:txBody>
      </p:sp>
      <p:sp>
        <p:nvSpPr>
          <p:cNvPr id="4" name="灯片编号占位符 3"/>
          <p:cNvSpPr>
            <a:spLocks noGrp="1"/>
          </p:cNvSpPr>
          <p:nvPr>
            <p:ph type="sldNum" sz="quarter" idx="5"/>
          </p:nvPr>
        </p:nvSpPr>
        <p:spPr/>
        <p:txBody>
          <a:bodyPr/>
          <a:lstStyle/>
          <a:p>
            <a:fld id="{7F1B99F4-F908-40F2-BECE-DAAD8AA836E1}" type="slidenum">
              <a:rPr lang="zh-CN" altLang="en-US" smtClean="0"/>
              <a:t>11</a:t>
            </a:fld>
            <a:endParaRPr lang="zh-CN" altLang="en-US"/>
          </a:p>
        </p:txBody>
      </p:sp>
    </p:spTree>
    <p:extLst>
      <p:ext uri="{BB962C8B-B14F-4D97-AF65-F5344CB8AC3E}">
        <p14:creationId xmlns:p14="http://schemas.microsoft.com/office/powerpoint/2010/main" val="353081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9852-8450-2B4F-91C3-84F9FBD4D2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1C53C7-678F-A943-B52F-080A2A7C0E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96890F-F6FB-214B-AA87-412281CEDCE3}"/>
              </a:ext>
            </a:extLst>
          </p:cNvPr>
          <p:cNvSpPr>
            <a:spLocks noGrp="1"/>
          </p:cNvSpPr>
          <p:nvPr>
            <p:ph type="dt" sz="half" idx="10"/>
          </p:nvPr>
        </p:nvSpPr>
        <p:spPr/>
        <p:txBody>
          <a:bodyPr/>
          <a:lstStyle/>
          <a:p>
            <a:fld id="{7599B6F6-1A23-5747-9D3C-7B826592BD1D}" type="datetimeFigureOut">
              <a:rPr lang="en-US" smtClean="0"/>
              <a:t>12/22/2022</a:t>
            </a:fld>
            <a:endParaRPr lang="en-US"/>
          </a:p>
        </p:txBody>
      </p:sp>
      <p:sp>
        <p:nvSpPr>
          <p:cNvPr id="5" name="Footer Placeholder 4">
            <a:extLst>
              <a:ext uri="{FF2B5EF4-FFF2-40B4-BE49-F238E27FC236}">
                <a16:creationId xmlns:a16="http://schemas.microsoft.com/office/drawing/2014/main" id="{BC63A530-3773-7849-A884-25CDA81E4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BBCD5-A1A6-214E-86D6-99A4E268FEB3}"/>
              </a:ext>
            </a:extLst>
          </p:cNvPr>
          <p:cNvSpPr>
            <a:spLocks noGrp="1"/>
          </p:cNvSpPr>
          <p:nvPr>
            <p:ph type="sldNum" sz="quarter" idx="12"/>
          </p:nvPr>
        </p:nvSpPr>
        <p:spPr/>
        <p:txBody>
          <a:bodyPr/>
          <a:lstStyle/>
          <a:p>
            <a:fld id="{86C4847C-444D-8941-9041-E09254E0E8C6}" type="slidenum">
              <a:rPr lang="en-US" smtClean="0"/>
              <a:t>‹#›</a:t>
            </a:fld>
            <a:endParaRPr lang="en-US"/>
          </a:p>
        </p:txBody>
      </p:sp>
    </p:spTree>
    <p:extLst>
      <p:ext uri="{BB962C8B-B14F-4D97-AF65-F5344CB8AC3E}">
        <p14:creationId xmlns:p14="http://schemas.microsoft.com/office/powerpoint/2010/main" val="62424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FDCD-1438-5C4A-9F76-FD1A7D7953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C444D8-07A1-DE47-B3EA-39BA49B848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C43FA-E9BE-DE4B-AC95-2DFE103DAB3C}"/>
              </a:ext>
            </a:extLst>
          </p:cNvPr>
          <p:cNvSpPr>
            <a:spLocks noGrp="1"/>
          </p:cNvSpPr>
          <p:nvPr>
            <p:ph type="dt" sz="half" idx="10"/>
          </p:nvPr>
        </p:nvSpPr>
        <p:spPr/>
        <p:txBody>
          <a:bodyPr/>
          <a:lstStyle/>
          <a:p>
            <a:fld id="{7599B6F6-1A23-5747-9D3C-7B826592BD1D}" type="datetimeFigureOut">
              <a:rPr lang="en-US" smtClean="0"/>
              <a:t>12/22/2022</a:t>
            </a:fld>
            <a:endParaRPr lang="en-US"/>
          </a:p>
        </p:txBody>
      </p:sp>
      <p:sp>
        <p:nvSpPr>
          <p:cNvPr id="5" name="Footer Placeholder 4">
            <a:extLst>
              <a:ext uri="{FF2B5EF4-FFF2-40B4-BE49-F238E27FC236}">
                <a16:creationId xmlns:a16="http://schemas.microsoft.com/office/drawing/2014/main" id="{E696739E-C845-B040-BC98-6A60619E4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C1ED3-90DE-714A-B5BC-818784487C2F}"/>
              </a:ext>
            </a:extLst>
          </p:cNvPr>
          <p:cNvSpPr>
            <a:spLocks noGrp="1"/>
          </p:cNvSpPr>
          <p:nvPr>
            <p:ph type="sldNum" sz="quarter" idx="12"/>
          </p:nvPr>
        </p:nvSpPr>
        <p:spPr/>
        <p:txBody>
          <a:bodyPr/>
          <a:lstStyle/>
          <a:p>
            <a:fld id="{86C4847C-444D-8941-9041-E09254E0E8C6}" type="slidenum">
              <a:rPr lang="en-US" smtClean="0"/>
              <a:t>‹#›</a:t>
            </a:fld>
            <a:endParaRPr lang="en-US"/>
          </a:p>
        </p:txBody>
      </p:sp>
    </p:spTree>
    <p:extLst>
      <p:ext uri="{BB962C8B-B14F-4D97-AF65-F5344CB8AC3E}">
        <p14:creationId xmlns:p14="http://schemas.microsoft.com/office/powerpoint/2010/main" val="386811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6DDF-D4BF-8243-87EC-BDB4180E0C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DC7E96-835D-B743-A30B-3CCA6F7F02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58B3B-A443-9A44-B33A-728C0D42F918}"/>
              </a:ext>
            </a:extLst>
          </p:cNvPr>
          <p:cNvSpPr>
            <a:spLocks noGrp="1"/>
          </p:cNvSpPr>
          <p:nvPr>
            <p:ph type="dt" sz="half" idx="10"/>
          </p:nvPr>
        </p:nvSpPr>
        <p:spPr/>
        <p:txBody>
          <a:bodyPr/>
          <a:lstStyle/>
          <a:p>
            <a:fld id="{7599B6F6-1A23-5747-9D3C-7B826592BD1D}" type="datetimeFigureOut">
              <a:rPr lang="en-US" smtClean="0"/>
              <a:t>12/22/2022</a:t>
            </a:fld>
            <a:endParaRPr lang="en-US"/>
          </a:p>
        </p:txBody>
      </p:sp>
      <p:sp>
        <p:nvSpPr>
          <p:cNvPr id="5" name="Footer Placeholder 4">
            <a:extLst>
              <a:ext uri="{FF2B5EF4-FFF2-40B4-BE49-F238E27FC236}">
                <a16:creationId xmlns:a16="http://schemas.microsoft.com/office/drawing/2014/main" id="{26AFD4EE-1F62-7947-99F3-7CFC71AD2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1AE3B-F215-3E47-9272-00312492734F}"/>
              </a:ext>
            </a:extLst>
          </p:cNvPr>
          <p:cNvSpPr>
            <a:spLocks noGrp="1"/>
          </p:cNvSpPr>
          <p:nvPr>
            <p:ph type="sldNum" sz="quarter" idx="12"/>
          </p:nvPr>
        </p:nvSpPr>
        <p:spPr/>
        <p:txBody>
          <a:bodyPr/>
          <a:lstStyle/>
          <a:p>
            <a:fld id="{86C4847C-444D-8941-9041-E09254E0E8C6}" type="slidenum">
              <a:rPr lang="en-US" smtClean="0"/>
              <a:t>‹#›</a:t>
            </a:fld>
            <a:endParaRPr lang="en-US"/>
          </a:p>
        </p:txBody>
      </p:sp>
    </p:spTree>
    <p:extLst>
      <p:ext uri="{BB962C8B-B14F-4D97-AF65-F5344CB8AC3E}">
        <p14:creationId xmlns:p14="http://schemas.microsoft.com/office/powerpoint/2010/main" val="331551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0D4A-D507-8E48-B4A5-E458EA24B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71A47-F737-2447-83D3-03FE019C9B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D4970-E522-5540-908E-46F0846419AA}"/>
              </a:ext>
            </a:extLst>
          </p:cNvPr>
          <p:cNvSpPr>
            <a:spLocks noGrp="1"/>
          </p:cNvSpPr>
          <p:nvPr>
            <p:ph type="dt" sz="half" idx="10"/>
          </p:nvPr>
        </p:nvSpPr>
        <p:spPr/>
        <p:txBody>
          <a:bodyPr/>
          <a:lstStyle/>
          <a:p>
            <a:fld id="{7599B6F6-1A23-5747-9D3C-7B826592BD1D}" type="datetimeFigureOut">
              <a:rPr lang="en-US" smtClean="0"/>
              <a:t>12/22/2022</a:t>
            </a:fld>
            <a:endParaRPr lang="en-US"/>
          </a:p>
        </p:txBody>
      </p:sp>
      <p:sp>
        <p:nvSpPr>
          <p:cNvPr id="5" name="Footer Placeholder 4">
            <a:extLst>
              <a:ext uri="{FF2B5EF4-FFF2-40B4-BE49-F238E27FC236}">
                <a16:creationId xmlns:a16="http://schemas.microsoft.com/office/drawing/2014/main" id="{B88F00A8-D1B5-624E-8C5F-E42C887D9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5F574-B000-F048-B2F6-3C1E923DEC63}"/>
              </a:ext>
            </a:extLst>
          </p:cNvPr>
          <p:cNvSpPr>
            <a:spLocks noGrp="1"/>
          </p:cNvSpPr>
          <p:nvPr>
            <p:ph type="sldNum" sz="quarter" idx="12"/>
          </p:nvPr>
        </p:nvSpPr>
        <p:spPr/>
        <p:txBody>
          <a:bodyPr/>
          <a:lstStyle/>
          <a:p>
            <a:fld id="{86C4847C-444D-8941-9041-E09254E0E8C6}" type="slidenum">
              <a:rPr lang="en-US" smtClean="0"/>
              <a:t>‹#›</a:t>
            </a:fld>
            <a:endParaRPr lang="en-US"/>
          </a:p>
        </p:txBody>
      </p:sp>
    </p:spTree>
    <p:extLst>
      <p:ext uri="{BB962C8B-B14F-4D97-AF65-F5344CB8AC3E}">
        <p14:creationId xmlns:p14="http://schemas.microsoft.com/office/powerpoint/2010/main" val="330824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3C3B-56DA-874F-B720-9ABC4B855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475154-DD96-6A43-A536-155B008B82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6A155D-5BB0-284C-821D-DD0CA1A8DF32}"/>
              </a:ext>
            </a:extLst>
          </p:cNvPr>
          <p:cNvSpPr>
            <a:spLocks noGrp="1"/>
          </p:cNvSpPr>
          <p:nvPr>
            <p:ph type="dt" sz="half" idx="10"/>
          </p:nvPr>
        </p:nvSpPr>
        <p:spPr/>
        <p:txBody>
          <a:bodyPr/>
          <a:lstStyle/>
          <a:p>
            <a:fld id="{7599B6F6-1A23-5747-9D3C-7B826592BD1D}" type="datetimeFigureOut">
              <a:rPr lang="en-US" smtClean="0"/>
              <a:t>12/22/2022</a:t>
            </a:fld>
            <a:endParaRPr lang="en-US"/>
          </a:p>
        </p:txBody>
      </p:sp>
      <p:sp>
        <p:nvSpPr>
          <p:cNvPr id="5" name="Footer Placeholder 4">
            <a:extLst>
              <a:ext uri="{FF2B5EF4-FFF2-40B4-BE49-F238E27FC236}">
                <a16:creationId xmlns:a16="http://schemas.microsoft.com/office/drawing/2014/main" id="{C29EEF1D-BDBD-C941-B7A6-D93C89783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F2EE4-1EA9-7743-A911-DE4158BFC694}"/>
              </a:ext>
            </a:extLst>
          </p:cNvPr>
          <p:cNvSpPr>
            <a:spLocks noGrp="1"/>
          </p:cNvSpPr>
          <p:nvPr>
            <p:ph type="sldNum" sz="quarter" idx="12"/>
          </p:nvPr>
        </p:nvSpPr>
        <p:spPr/>
        <p:txBody>
          <a:bodyPr/>
          <a:lstStyle/>
          <a:p>
            <a:fld id="{86C4847C-444D-8941-9041-E09254E0E8C6}" type="slidenum">
              <a:rPr lang="en-US" smtClean="0"/>
              <a:t>‹#›</a:t>
            </a:fld>
            <a:endParaRPr lang="en-US"/>
          </a:p>
        </p:txBody>
      </p:sp>
    </p:spTree>
    <p:extLst>
      <p:ext uri="{BB962C8B-B14F-4D97-AF65-F5344CB8AC3E}">
        <p14:creationId xmlns:p14="http://schemas.microsoft.com/office/powerpoint/2010/main" val="47722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A892-ADFA-4346-8542-AA5F91FF9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9C961-170A-E64B-9CCC-BE00214C4C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0EEF8A-708F-D846-9167-364D553612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34CEAD-C8C8-7E45-8A1A-899BDA57DF8B}"/>
              </a:ext>
            </a:extLst>
          </p:cNvPr>
          <p:cNvSpPr>
            <a:spLocks noGrp="1"/>
          </p:cNvSpPr>
          <p:nvPr>
            <p:ph type="dt" sz="half" idx="10"/>
          </p:nvPr>
        </p:nvSpPr>
        <p:spPr/>
        <p:txBody>
          <a:bodyPr/>
          <a:lstStyle/>
          <a:p>
            <a:fld id="{7599B6F6-1A23-5747-9D3C-7B826592BD1D}" type="datetimeFigureOut">
              <a:rPr lang="en-US" smtClean="0"/>
              <a:t>12/22/2022</a:t>
            </a:fld>
            <a:endParaRPr lang="en-US"/>
          </a:p>
        </p:txBody>
      </p:sp>
      <p:sp>
        <p:nvSpPr>
          <p:cNvPr id="6" name="Footer Placeholder 5">
            <a:extLst>
              <a:ext uri="{FF2B5EF4-FFF2-40B4-BE49-F238E27FC236}">
                <a16:creationId xmlns:a16="http://schemas.microsoft.com/office/drawing/2014/main" id="{20F10E93-C48B-4F40-84DA-B917ED3D4C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0DEB4-1C7A-0E4F-A16C-95D918245B95}"/>
              </a:ext>
            </a:extLst>
          </p:cNvPr>
          <p:cNvSpPr>
            <a:spLocks noGrp="1"/>
          </p:cNvSpPr>
          <p:nvPr>
            <p:ph type="sldNum" sz="quarter" idx="12"/>
          </p:nvPr>
        </p:nvSpPr>
        <p:spPr/>
        <p:txBody>
          <a:bodyPr/>
          <a:lstStyle/>
          <a:p>
            <a:fld id="{86C4847C-444D-8941-9041-E09254E0E8C6}" type="slidenum">
              <a:rPr lang="en-US" smtClean="0"/>
              <a:t>‹#›</a:t>
            </a:fld>
            <a:endParaRPr lang="en-US"/>
          </a:p>
        </p:txBody>
      </p:sp>
    </p:spTree>
    <p:extLst>
      <p:ext uri="{BB962C8B-B14F-4D97-AF65-F5344CB8AC3E}">
        <p14:creationId xmlns:p14="http://schemas.microsoft.com/office/powerpoint/2010/main" val="223212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E83F-9659-A348-BEAC-CC73ED996B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961E3D-AA84-1844-9E7B-4339C47D9F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7A8983-5CD7-354C-91A6-84C0937D33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D26492-4875-C044-B8F9-4E9EA536F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ED1001-37F8-9F4C-BA1D-19A9E70D6B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E21E16-1C38-6745-AF34-1419AF930707}"/>
              </a:ext>
            </a:extLst>
          </p:cNvPr>
          <p:cNvSpPr>
            <a:spLocks noGrp="1"/>
          </p:cNvSpPr>
          <p:nvPr>
            <p:ph type="dt" sz="half" idx="10"/>
          </p:nvPr>
        </p:nvSpPr>
        <p:spPr/>
        <p:txBody>
          <a:bodyPr/>
          <a:lstStyle/>
          <a:p>
            <a:fld id="{7599B6F6-1A23-5747-9D3C-7B826592BD1D}" type="datetimeFigureOut">
              <a:rPr lang="en-US" smtClean="0"/>
              <a:t>12/22/2022</a:t>
            </a:fld>
            <a:endParaRPr lang="en-US"/>
          </a:p>
        </p:txBody>
      </p:sp>
      <p:sp>
        <p:nvSpPr>
          <p:cNvPr id="8" name="Footer Placeholder 7">
            <a:extLst>
              <a:ext uri="{FF2B5EF4-FFF2-40B4-BE49-F238E27FC236}">
                <a16:creationId xmlns:a16="http://schemas.microsoft.com/office/drawing/2014/main" id="{2A1EC074-8764-654D-B131-402B908725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AD2C0C-E356-9440-B41A-1ACA122ACAE9}"/>
              </a:ext>
            </a:extLst>
          </p:cNvPr>
          <p:cNvSpPr>
            <a:spLocks noGrp="1"/>
          </p:cNvSpPr>
          <p:nvPr>
            <p:ph type="sldNum" sz="quarter" idx="12"/>
          </p:nvPr>
        </p:nvSpPr>
        <p:spPr/>
        <p:txBody>
          <a:bodyPr/>
          <a:lstStyle/>
          <a:p>
            <a:fld id="{86C4847C-444D-8941-9041-E09254E0E8C6}" type="slidenum">
              <a:rPr lang="en-US" smtClean="0"/>
              <a:t>‹#›</a:t>
            </a:fld>
            <a:endParaRPr lang="en-US"/>
          </a:p>
        </p:txBody>
      </p:sp>
    </p:spTree>
    <p:extLst>
      <p:ext uri="{BB962C8B-B14F-4D97-AF65-F5344CB8AC3E}">
        <p14:creationId xmlns:p14="http://schemas.microsoft.com/office/powerpoint/2010/main" val="35708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C507-4F27-8F45-8299-AA2233169C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11C8C-675D-7A43-8751-96375D3E0018}"/>
              </a:ext>
            </a:extLst>
          </p:cNvPr>
          <p:cNvSpPr>
            <a:spLocks noGrp="1"/>
          </p:cNvSpPr>
          <p:nvPr>
            <p:ph type="dt" sz="half" idx="10"/>
          </p:nvPr>
        </p:nvSpPr>
        <p:spPr/>
        <p:txBody>
          <a:bodyPr/>
          <a:lstStyle/>
          <a:p>
            <a:fld id="{7599B6F6-1A23-5747-9D3C-7B826592BD1D}" type="datetimeFigureOut">
              <a:rPr lang="en-US" smtClean="0"/>
              <a:t>12/22/2022</a:t>
            </a:fld>
            <a:endParaRPr lang="en-US"/>
          </a:p>
        </p:txBody>
      </p:sp>
      <p:sp>
        <p:nvSpPr>
          <p:cNvPr id="4" name="Footer Placeholder 3">
            <a:extLst>
              <a:ext uri="{FF2B5EF4-FFF2-40B4-BE49-F238E27FC236}">
                <a16:creationId xmlns:a16="http://schemas.microsoft.com/office/drawing/2014/main" id="{294BAF32-7F85-DD42-87FE-3C16843747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60B2C7-C266-074A-BC0F-688F0A9E773D}"/>
              </a:ext>
            </a:extLst>
          </p:cNvPr>
          <p:cNvSpPr>
            <a:spLocks noGrp="1"/>
          </p:cNvSpPr>
          <p:nvPr>
            <p:ph type="sldNum" sz="quarter" idx="12"/>
          </p:nvPr>
        </p:nvSpPr>
        <p:spPr/>
        <p:txBody>
          <a:bodyPr/>
          <a:lstStyle/>
          <a:p>
            <a:fld id="{86C4847C-444D-8941-9041-E09254E0E8C6}" type="slidenum">
              <a:rPr lang="en-US" smtClean="0"/>
              <a:t>‹#›</a:t>
            </a:fld>
            <a:endParaRPr lang="en-US"/>
          </a:p>
        </p:txBody>
      </p:sp>
    </p:spTree>
    <p:extLst>
      <p:ext uri="{BB962C8B-B14F-4D97-AF65-F5344CB8AC3E}">
        <p14:creationId xmlns:p14="http://schemas.microsoft.com/office/powerpoint/2010/main" val="326302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469B0-537F-2045-9807-2D979F91A9A6}"/>
              </a:ext>
            </a:extLst>
          </p:cNvPr>
          <p:cNvSpPr>
            <a:spLocks noGrp="1"/>
          </p:cNvSpPr>
          <p:nvPr>
            <p:ph type="dt" sz="half" idx="10"/>
          </p:nvPr>
        </p:nvSpPr>
        <p:spPr/>
        <p:txBody>
          <a:bodyPr/>
          <a:lstStyle/>
          <a:p>
            <a:fld id="{7599B6F6-1A23-5747-9D3C-7B826592BD1D}" type="datetimeFigureOut">
              <a:rPr lang="en-US" smtClean="0"/>
              <a:t>12/22/2022</a:t>
            </a:fld>
            <a:endParaRPr lang="en-US"/>
          </a:p>
        </p:txBody>
      </p:sp>
      <p:sp>
        <p:nvSpPr>
          <p:cNvPr id="3" name="Footer Placeholder 2">
            <a:extLst>
              <a:ext uri="{FF2B5EF4-FFF2-40B4-BE49-F238E27FC236}">
                <a16:creationId xmlns:a16="http://schemas.microsoft.com/office/drawing/2014/main" id="{E4D1DAF5-EE91-3F4A-8509-56EE90C5A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B2F5F3-6616-F849-BFD0-1D23948CF8B7}"/>
              </a:ext>
            </a:extLst>
          </p:cNvPr>
          <p:cNvSpPr>
            <a:spLocks noGrp="1"/>
          </p:cNvSpPr>
          <p:nvPr>
            <p:ph type="sldNum" sz="quarter" idx="12"/>
          </p:nvPr>
        </p:nvSpPr>
        <p:spPr/>
        <p:txBody>
          <a:bodyPr/>
          <a:lstStyle/>
          <a:p>
            <a:fld id="{86C4847C-444D-8941-9041-E09254E0E8C6}" type="slidenum">
              <a:rPr lang="en-US" smtClean="0"/>
              <a:t>‹#›</a:t>
            </a:fld>
            <a:endParaRPr lang="en-US"/>
          </a:p>
        </p:txBody>
      </p:sp>
    </p:spTree>
    <p:extLst>
      <p:ext uri="{BB962C8B-B14F-4D97-AF65-F5344CB8AC3E}">
        <p14:creationId xmlns:p14="http://schemas.microsoft.com/office/powerpoint/2010/main" val="351915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1B59-68FB-6245-BCF8-5DB32EDC6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C4AED-E214-6345-BD13-16C0BB7AC0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3398C4-5F4E-6D42-8C82-0AF64600E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A289-E8A3-8548-B82A-63DCB6182E9D}"/>
              </a:ext>
            </a:extLst>
          </p:cNvPr>
          <p:cNvSpPr>
            <a:spLocks noGrp="1"/>
          </p:cNvSpPr>
          <p:nvPr>
            <p:ph type="dt" sz="half" idx="10"/>
          </p:nvPr>
        </p:nvSpPr>
        <p:spPr/>
        <p:txBody>
          <a:bodyPr/>
          <a:lstStyle/>
          <a:p>
            <a:fld id="{7599B6F6-1A23-5747-9D3C-7B826592BD1D}" type="datetimeFigureOut">
              <a:rPr lang="en-US" smtClean="0"/>
              <a:t>12/22/2022</a:t>
            </a:fld>
            <a:endParaRPr lang="en-US"/>
          </a:p>
        </p:txBody>
      </p:sp>
      <p:sp>
        <p:nvSpPr>
          <p:cNvPr id="6" name="Footer Placeholder 5">
            <a:extLst>
              <a:ext uri="{FF2B5EF4-FFF2-40B4-BE49-F238E27FC236}">
                <a16:creationId xmlns:a16="http://schemas.microsoft.com/office/drawing/2014/main" id="{8B9BF6D7-8030-BE47-9447-E461E82D5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30577-4033-6C4C-9554-DE425030326E}"/>
              </a:ext>
            </a:extLst>
          </p:cNvPr>
          <p:cNvSpPr>
            <a:spLocks noGrp="1"/>
          </p:cNvSpPr>
          <p:nvPr>
            <p:ph type="sldNum" sz="quarter" idx="12"/>
          </p:nvPr>
        </p:nvSpPr>
        <p:spPr/>
        <p:txBody>
          <a:bodyPr/>
          <a:lstStyle/>
          <a:p>
            <a:fld id="{86C4847C-444D-8941-9041-E09254E0E8C6}" type="slidenum">
              <a:rPr lang="en-US" smtClean="0"/>
              <a:t>‹#›</a:t>
            </a:fld>
            <a:endParaRPr lang="en-US"/>
          </a:p>
        </p:txBody>
      </p:sp>
    </p:spTree>
    <p:extLst>
      <p:ext uri="{BB962C8B-B14F-4D97-AF65-F5344CB8AC3E}">
        <p14:creationId xmlns:p14="http://schemas.microsoft.com/office/powerpoint/2010/main" val="14313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CB0E-FAFA-0342-8840-74460704B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CBC937-B7F2-8B44-982A-71F25F7E9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16796B-6B97-E146-A9CD-87606F396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DAE072-118A-454E-959D-D96AC456A9D5}"/>
              </a:ext>
            </a:extLst>
          </p:cNvPr>
          <p:cNvSpPr>
            <a:spLocks noGrp="1"/>
          </p:cNvSpPr>
          <p:nvPr>
            <p:ph type="dt" sz="half" idx="10"/>
          </p:nvPr>
        </p:nvSpPr>
        <p:spPr/>
        <p:txBody>
          <a:bodyPr/>
          <a:lstStyle/>
          <a:p>
            <a:fld id="{7599B6F6-1A23-5747-9D3C-7B826592BD1D}" type="datetimeFigureOut">
              <a:rPr lang="en-US" smtClean="0"/>
              <a:t>12/22/2022</a:t>
            </a:fld>
            <a:endParaRPr lang="en-US"/>
          </a:p>
        </p:txBody>
      </p:sp>
      <p:sp>
        <p:nvSpPr>
          <p:cNvPr id="6" name="Footer Placeholder 5">
            <a:extLst>
              <a:ext uri="{FF2B5EF4-FFF2-40B4-BE49-F238E27FC236}">
                <a16:creationId xmlns:a16="http://schemas.microsoft.com/office/drawing/2014/main" id="{469E9BC1-D614-AE46-8CCC-6141A6972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89CB52-1275-4A4D-B2EC-A0ED7D28B158}"/>
              </a:ext>
            </a:extLst>
          </p:cNvPr>
          <p:cNvSpPr>
            <a:spLocks noGrp="1"/>
          </p:cNvSpPr>
          <p:nvPr>
            <p:ph type="sldNum" sz="quarter" idx="12"/>
          </p:nvPr>
        </p:nvSpPr>
        <p:spPr/>
        <p:txBody>
          <a:bodyPr/>
          <a:lstStyle/>
          <a:p>
            <a:fld id="{86C4847C-444D-8941-9041-E09254E0E8C6}" type="slidenum">
              <a:rPr lang="en-US" smtClean="0"/>
              <a:t>‹#›</a:t>
            </a:fld>
            <a:endParaRPr lang="en-US"/>
          </a:p>
        </p:txBody>
      </p:sp>
    </p:spTree>
    <p:extLst>
      <p:ext uri="{BB962C8B-B14F-4D97-AF65-F5344CB8AC3E}">
        <p14:creationId xmlns:p14="http://schemas.microsoft.com/office/powerpoint/2010/main" val="39732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2343A7-28D9-C343-A683-F8795275C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C0DC2-B5E1-564E-8E5C-A356EC7988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28182-A27F-2D42-AE2A-489F76CA1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9B6F6-1A23-5747-9D3C-7B826592BD1D}" type="datetimeFigureOut">
              <a:rPr lang="en-US" smtClean="0"/>
              <a:t>12/22/2022</a:t>
            </a:fld>
            <a:endParaRPr lang="en-US"/>
          </a:p>
        </p:txBody>
      </p:sp>
      <p:sp>
        <p:nvSpPr>
          <p:cNvPr id="5" name="Footer Placeholder 4">
            <a:extLst>
              <a:ext uri="{FF2B5EF4-FFF2-40B4-BE49-F238E27FC236}">
                <a16:creationId xmlns:a16="http://schemas.microsoft.com/office/drawing/2014/main" id="{C0604396-F21E-B64E-8137-EDE6A38BE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192A90-A2B6-AC42-ACC5-96F6F7E71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4847C-444D-8941-9041-E09254E0E8C6}" type="slidenum">
              <a:rPr lang="en-US" smtClean="0"/>
              <a:t>‹#›</a:t>
            </a:fld>
            <a:endParaRPr lang="en-US"/>
          </a:p>
        </p:txBody>
      </p:sp>
    </p:spTree>
    <p:extLst>
      <p:ext uri="{BB962C8B-B14F-4D97-AF65-F5344CB8AC3E}">
        <p14:creationId xmlns:p14="http://schemas.microsoft.com/office/powerpoint/2010/main" val="4070626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meta.scien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oi.org/10.1002/imt2.1"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02/imt2.1" TargetMode="External"/><Relationship Id="rId2" Type="http://schemas.openxmlformats.org/officeDocument/2006/relationships/hyperlink" Target="https://doi.org/10.1002/imt2.65"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onlinelibrary.wiley.com/toc/2770596x/2022/1/3" TargetMode="External"/><Relationship Id="rId13" Type="http://schemas.openxmlformats.org/officeDocument/2006/relationships/hyperlink" Target="http://www.imeta.science/" TargetMode="External"/><Relationship Id="rId18" Type="http://schemas.openxmlformats.org/officeDocument/2006/relationships/hyperlink" Target="mailto:office@imeta.science" TargetMode="External"/><Relationship Id="rId3" Type="http://schemas.openxmlformats.org/officeDocument/2006/relationships/image" Target="../media/image7.jpeg"/><Relationship Id="rId21" Type="http://schemas.openxmlformats.org/officeDocument/2006/relationships/image" Target="../media/image16.jpeg"/><Relationship Id="rId7" Type="http://schemas.openxmlformats.org/officeDocument/2006/relationships/hyperlink" Target="https://onlinelibrary.wiley.com/toc/2770596x/2022/1/2" TargetMode="External"/><Relationship Id="rId12" Type="http://schemas.openxmlformats.org/officeDocument/2006/relationships/image" Target="../media/image13.svg"/><Relationship Id="rId17" Type="http://schemas.openxmlformats.org/officeDocument/2006/relationships/image" Target="../media/image15.svg"/><Relationship Id="rId25" Type="http://schemas.openxmlformats.org/officeDocument/2006/relationships/hyperlink" Target="https://www.facebook.com/iMetaScience" TargetMode="External"/><Relationship Id="rId2" Type="http://schemas.openxmlformats.org/officeDocument/2006/relationships/notesSlide" Target="../notesSlides/notesSlide4.xml"/><Relationship Id="rId16" Type="http://schemas.openxmlformats.org/officeDocument/2006/relationships/image" Target="../media/image14.png"/><Relationship Id="rId20" Type="http://schemas.openxmlformats.org/officeDocument/2006/relationships/hyperlink" Target="https://mp.weixin.qq.com/s/Ws4td7ZoRIWviUwdZs_ueg" TargetMode="External"/><Relationship Id="rId1" Type="http://schemas.openxmlformats.org/officeDocument/2006/relationships/slideLayout" Target="../slideLayouts/slideLayout1.xml"/><Relationship Id="rId6" Type="http://schemas.openxmlformats.org/officeDocument/2006/relationships/hyperlink" Target="https://onlinelibrary.wiley.com/toc/2770596x/2022/1/1" TargetMode="External"/><Relationship Id="rId11" Type="http://schemas.openxmlformats.org/officeDocument/2006/relationships/image" Target="../media/image12.png"/><Relationship Id="rId24" Type="http://schemas.openxmlformats.org/officeDocument/2006/relationships/hyperlink" Target="https://twitter.com/iMetaScience" TargetMode="External"/><Relationship Id="rId5" Type="http://schemas.openxmlformats.org/officeDocument/2006/relationships/image" Target="../media/image9.emf"/><Relationship Id="rId15" Type="http://schemas.openxmlformats.org/officeDocument/2006/relationships/hyperlink" Target="https://mc.manuscriptcentral.com/imeta" TargetMode="External"/><Relationship Id="rId23" Type="http://schemas.openxmlformats.org/officeDocument/2006/relationships/image" Target="../media/image18.jpeg"/><Relationship Id="rId10" Type="http://schemas.openxmlformats.org/officeDocument/2006/relationships/image" Target="../media/image11.svg"/><Relationship Id="rId19" Type="http://schemas.openxmlformats.org/officeDocument/2006/relationships/hyperlink" Target="https://mp.weixin.qq.com/s/IiWT3V7d0_k9_axPiJhyow" TargetMode="External"/><Relationship Id="rId4" Type="http://schemas.openxmlformats.org/officeDocument/2006/relationships/image" Target="../media/image8.jpeg"/><Relationship Id="rId9" Type="http://schemas.openxmlformats.org/officeDocument/2006/relationships/image" Target="../media/image10.png"/><Relationship Id="rId14" Type="http://schemas.openxmlformats.org/officeDocument/2006/relationships/hyperlink" Target="https://wileyonlinelibrary.com/journal/imeta" TargetMode="External"/><Relationship Id="rId22"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02A084-9849-3649-B21C-4BEDCFECA669}"/>
              </a:ext>
            </a:extLst>
          </p:cNvPr>
          <p:cNvSpPr/>
          <p:nvPr/>
        </p:nvSpPr>
        <p:spPr>
          <a:xfrm>
            <a:off x="0" y="673100"/>
            <a:ext cx="12192000" cy="45593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i="0" dirty="0">
                <a:latin typeface="Times New Roman" panose="02020603050405020304" pitchFamily="18" charset="0"/>
              </a:rPr>
              <a:t>Novel RNA viruses in oysters revealed by </a:t>
            </a:r>
            <a:r>
              <a:rPr lang="en-US" altLang="zh-CN" sz="4400" i="0" dirty="0" err="1">
                <a:latin typeface="Times New Roman" panose="02020603050405020304" pitchFamily="18" charset="0"/>
              </a:rPr>
              <a:t>virome</a:t>
            </a:r>
            <a:endParaRPr lang="en-US" altLang="zh-CN" sz="4400" dirty="0">
              <a:latin typeface="Times New Roman" panose="02020603050405020304" pitchFamily="18" charset="0"/>
            </a:endParaRPr>
          </a:p>
          <a:p>
            <a:pPr algn="ctr"/>
            <a:r>
              <a:rPr lang="en-US" altLang="zh-CN" sz="1800" dirty="0">
                <a:latin typeface="Times New Roman" panose="02020603050405020304" pitchFamily="18" charset="0"/>
              </a:rPr>
              <a:t>Peng Zhu</a:t>
            </a:r>
            <a:r>
              <a:rPr lang="en-US" altLang="zh-CN" dirty="0">
                <a:latin typeface="Times New Roman" panose="02020603050405020304" pitchFamily="18" charset="0"/>
              </a:rPr>
              <a:t>,</a:t>
            </a:r>
            <a:r>
              <a:rPr lang="zh-CN" altLang="en-US" dirty="0">
                <a:latin typeface="Times New Roman" panose="02020603050405020304" pitchFamily="18" charset="0"/>
              </a:rPr>
              <a:t> </a:t>
            </a:r>
            <a:r>
              <a:rPr lang="en-US" altLang="zh-CN" sz="1800" dirty="0" err="1">
                <a:latin typeface="Times New Roman" panose="02020603050405020304" pitchFamily="18" charset="0"/>
              </a:rPr>
              <a:t>Guang</a:t>
            </a:r>
            <a:r>
              <a:rPr lang="en-US" altLang="zh-CN" sz="1800" dirty="0">
                <a:latin typeface="Times New Roman" panose="02020603050405020304" pitchFamily="18" charset="0"/>
              </a:rPr>
              <a:t>‐Feng Liu</a:t>
            </a:r>
            <a:r>
              <a:rPr lang="en-US" altLang="zh-CN" dirty="0">
                <a:latin typeface="Times New Roman" panose="02020603050405020304" pitchFamily="18" charset="0"/>
              </a:rPr>
              <a:t>,</a:t>
            </a:r>
            <a:r>
              <a:rPr lang="zh-CN" altLang="en-US" dirty="0">
                <a:latin typeface="Times New Roman" panose="02020603050405020304" pitchFamily="18" charset="0"/>
              </a:rPr>
              <a:t> </a:t>
            </a:r>
            <a:r>
              <a:rPr lang="en-US" altLang="zh-CN" sz="1800" dirty="0">
                <a:latin typeface="Times New Roman" panose="02020603050405020304" pitchFamily="18" charset="0"/>
              </a:rPr>
              <a:t>Chang Liu</a:t>
            </a:r>
            <a:r>
              <a:rPr lang="en-US" altLang="zh-CN" dirty="0">
                <a:latin typeface="Times New Roman" panose="02020603050405020304" pitchFamily="18" charset="0"/>
              </a:rPr>
              <a:t>,</a:t>
            </a:r>
            <a:r>
              <a:rPr lang="zh-CN" altLang="en-US" dirty="0">
                <a:latin typeface="Times New Roman" panose="02020603050405020304" pitchFamily="18" charset="0"/>
              </a:rPr>
              <a:t> </a:t>
            </a:r>
            <a:r>
              <a:rPr lang="en-US" altLang="zh-CN" sz="1800" dirty="0">
                <a:latin typeface="Times New Roman" panose="02020603050405020304" pitchFamily="18" charset="0"/>
              </a:rPr>
              <a:t>Li‐Ling Yang</a:t>
            </a:r>
            <a:r>
              <a:rPr lang="en-US" altLang="zh-CN" dirty="0">
                <a:latin typeface="Times New Roman" panose="02020603050405020304" pitchFamily="18" charset="0"/>
              </a:rPr>
              <a:t> ,</a:t>
            </a:r>
            <a:r>
              <a:rPr lang="zh-CN" altLang="en-US" dirty="0">
                <a:latin typeface="Times New Roman" panose="02020603050405020304" pitchFamily="18" charset="0"/>
              </a:rPr>
              <a:t> </a:t>
            </a:r>
            <a:r>
              <a:rPr lang="en-US" altLang="zh-CN" sz="1800" dirty="0">
                <a:latin typeface="Times New Roman" panose="02020603050405020304" pitchFamily="18" charset="0"/>
              </a:rPr>
              <a:t>Min Liu</a:t>
            </a:r>
            <a:r>
              <a:rPr lang="en-US" altLang="zh-CN" dirty="0">
                <a:latin typeface="Times New Roman" panose="02020603050405020304" pitchFamily="18" charset="0"/>
              </a:rPr>
              <a:t> ,</a:t>
            </a:r>
            <a:r>
              <a:rPr lang="zh-CN" altLang="en-US" dirty="0">
                <a:latin typeface="Times New Roman" panose="02020603050405020304" pitchFamily="18" charset="0"/>
              </a:rPr>
              <a:t> </a:t>
            </a:r>
            <a:endParaRPr lang="en-US" altLang="zh-CN" dirty="0">
              <a:latin typeface="Times New Roman" panose="02020603050405020304" pitchFamily="18" charset="0"/>
            </a:endParaRPr>
          </a:p>
          <a:p>
            <a:pPr algn="ctr"/>
            <a:r>
              <a:rPr lang="en-US" altLang="zh-CN" sz="1800" dirty="0" err="1">
                <a:latin typeface="Times New Roman" panose="02020603050405020304" pitchFamily="18" charset="0"/>
              </a:rPr>
              <a:t>Ke</a:t>
            </a:r>
            <a:r>
              <a:rPr lang="en-US" altLang="zh-CN" sz="1800" dirty="0">
                <a:latin typeface="Times New Roman" panose="02020603050405020304" pitchFamily="18" charset="0"/>
              </a:rPr>
              <a:t>‐Ming </a:t>
            </a:r>
            <a:r>
              <a:rPr lang="en-US" altLang="zh-CN" sz="1800" dirty="0" err="1">
                <a:latin typeface="Times New Roman" panose="02020603050405020304" pitchFamily="18" charset="0"/>
              </a:rPr>
              <a:t>Xie</a:t>
            </a:r>
            <a:r>
              <a:rPr lang="en-US" altLang="zh-CN" dirty="0">
                <a:latin typeface="Times New Roman" panose="02020603050405020304" pitchFamily="18" charset="0"/>
              </a:rPr>
              <a:t>,</a:t>
            </a:r>
            <a:r>
              <a:rPr lang="zh-CN" altLang="en-US" dirty="0">
                <a:latin typeface="Times New Roman" panose="02020603050405020304" pitchFamily="18" charset="0"/>
              </a:rPr>
              <a:t> </a:t>
            </a:r>
            <a:r>
              <a:rPr lang="en-US" altLang="zh-CN" sz="1800" dirty="0">
                <a:latin typeface="Times New Roman" panose="02020603050405020304" pitchFamily="18" charset="0"/>
              </a:rPr>
              <a:t>Shao‐</a:t>
            </a:r>
            <a:r>
              <a:rPr lang="en-US" altLang="zh-CN" sz="1800" dirty="0" err="1">
                <a:latin typeface="Times New Roman" panose="02020603050405020304" pitchFamily="18" charset="0"/>
              </a:rPr>
              <a:t>Kun</a:t>
            </a:r>
            <a:r>
              <a:rPr lang="en-US" altLang="zh-CN" sz="1800" dirty="0">
                <a:latin typeface="Times New Roman" panose="02020603050405020304" pitchFamily="18" charset="0"/>
              </a:rPr>
              <a:t> Shi</a:t>
            </a:r>
            <a:r>
              <a:rPr lang="en-US" altLang="zh-CN" dirty="0">
                <a:latin typeface="Times New Roman" panose="02020603050405020304" pitchFamily="18" charset="0"/>
              </a:rPr>
              <a:t>,</a:t>
            </a:r>
            <a:r>
              <a:rPr lang="zh-CN" altLang="en-US" dirty="0">
                <a:latin typeface="Times New Roman" panose="02020603050405020304" pitchFamily="18" charset="0"/>
              </a:rPr>
              <a:t> </a:t>
            </a:r>
            <a:r>
              <a:rPr lang="en-US" altLang="zh-CN" sz="1800" dirty="0" err="1">
                <a:latin typeface="Times New Roman" panose="02020603050405020304" pitchFamily="18" charset="0"/>
              </a:rPr>
              <a:t>Mang</a:t>
            </a:r>
            <a:r>
              <a:rPr lang="en-US" altLang="zh-CN" sz="1800" dirty="0">
                <a:latin typeface="Times New Roman" panose="02020603050405020304" pitchFamily="18" charset="0"/>
              </a:rPr>
              <a:t> Shi</a:t>
            </a:r>
            <a:r>
              <a:rPr lang="en-US" altLang="zh-CN" dirty="0">
                <a:latin typeface="Times New Roman" panose="02020603050405020304" pitchFamily="18" charset="0"/>
              </a:rPr>
              <a:t>,</a:t>
            </a:r>
            <a:r>
              <a:rPr lang="zh-CN" altLang="en-US" dirty="0">
                <a:latin typeface="Times New Roman" panose="02020603050405020304" pitchFamily="18" charset="0"/>
              </a:rPr>
              <a:t> </a:t>
            </a:r>
            <a:r>
              <a:rPr lang="en-US" altLang="zh-CN" sz="1800" dirty="0">
                <a:latin typeface="Times New Roman" panose="02020603050405020304" pitchFamily="18" charset="0"/>
              </a:rPr>
              <a:t>Jing‐</a:t>
            </a:r>
            <a:r>
              <a:rPr lang="en-US" altLang="zh-CN" sz="1800" dirty="0" err="1">
                <a:latin typeface="Times New Roman" panose="02020603050405020304" pitchFamily="18" charset="0"/>
              </a:rPr>
              <a:t>Zhe</a:t>
            </a:r>
            <a:r>
              <a:rPr lang="en-US" altLang="zh-CN" sz="1800" dirty="0">
                <a:latin typeface="Times New Roman" panose="02020603050405020304" pitchFamily="18" charset="0"/>
              </a:rPr>
              <a:t> Jiang</a:t>
            </a:r>
            <a:endParaRPr lang="es-ES" sz="2400" dirty="0">
              <a:latin typeface="Arial" panose="020B0604020202020204" pitchFamily="34" charset="0"/>
              <a:cs typeface="Arial" panose="020B0604020202020204" pitchFamily="34" charset="0"/>
            </a:endParaRPr>
          </a:p>
          <a:p>
            <a:pPr algn="ctr"/>
            <a:r>
              <a:rPr lang="es-ES" altLang="zh-CN" sz="2400" dirty="0">
                <a:latin typeface="Arial" panose="020B0604020202020204" pitchFamily="34" charset="0"/>
                <a:cs typeface="Arial" panose="020B0604020202020204" pitchFamily="34" charset="0"/>
              </a:rPr>
              <a:t>South China Sea Fisheries Research Institute, </a:t>
            </a:r>
          </a:p>
          <a:p>
            <a:pPr algn="ctr"/>
            <a:r>
              <a:rPr lang="es-ES" altLang="zh-CN" sz="2400" dirty="0">
                <a:latin typeface="Arial" panose="020B0604020202020204" pitchFamily="34" charset="0"/>
                <a:cs typeface="Arial" panose="020B0604020202020204" pitchFamily="34" charset="0"/>
              </a:rPr>
              <a:t>Chinese Academy of Fishery Sciences</a:t>
            </a:r>
            <a:endParaRPr lang="es-ES" sz="2400" dirty="0">
              <a:latin typeface="Arial" panose="020B0604020202020204" pitchFamily="34" charset="0"/>
              <a:cs typeface="Arial" panose="020B0604020202020204" pitchFamily="34" charset="0"/>
            </a:endParaRPr>
          </a:p>
          <a:p>
            <a:pPr algn="ctr"/>
            <a:r>
              <a:rPr lang="es-ES" sz="2400" dirty="0">
                <a:latin typeface="Arial" panose="020B0604020202020204" pitchFamily="34" charset="0"/>
                <a:cs typeface="Arial" panose="020B0604020202020204" pitchFamily="34" charset="0"/>
              </a:rPr>
              <a:t>Shanghai Ocean University</a:t>
            </a:r>
          </a:p>
          <a:p>
            <a:pPr algn="ctr"/>
            <a:r>
              <a:rPr lang="es-ES" sz="2400" dirty="0">
                <a:latin typeface="Arial" panose="020B0604020202020204" pitchFamily="34" charset="0"/>
                <a:cs typeface="Arial" panose="020B0604020202020204" pitchFamily="34" charset="0"/>
              </a:rPr>
              <a:t>One Health Biotechnology (Suzhou) Co., Ltd.</a:t>
            </a:r>
          </a:p>
          <a:p>
            <a:pPr algn="ctr"/>
            <a:r>
              <a:rPr lang="es-ES" sz="2400" dirty="0">
                <a:latin typeface="Arial" panose="020B0604020202020204" pitchFamily="34" charset="0"/>
                <a:cs typeface="Arial" panose="020B0604020202020204" pitchFamily="34" charset="0"/>
              </a:rPr>
              <a:t>Guangdong Pharmaceutical University</a:t>
            </a:r>
          </a:p>
          <a:p>
            <a:pPr algn="ctr"/>
            <a:r>
              <a:rPr lang="es-ES" sz="2400" dirty="0">
                <a:latin typeface="Arial" panose="020B0604020202020204" pitchFamily="34" charset="0"/>
                <a:cs typeface="Arial" panose="020B0604020202020204" pitchFamily="34" charset="0"/>
              </a:rPr>
              <a:t> Shenzhen Fisheries Development Research Center</a:t>
            </a:r>
          </a:p>
          <a:p>
            <a:pPr algn="ctr"/>
            <a:r>
              <a:rPr lang="es-ES" sz="2400" dirty="0">
                <a:latin typeface="Arial" panose="020B0604020202020204" pitchFamily="34" charset="0"/>
                <a:cs typeface="Arial" panose="020B0604020202020204" pitchFamily="34" charset="0"/>
              </a:rPr>
              <a:t>Sun Yat‐sen University</a:t>
            </a:r>
          </a:p>
        </p:txBody>
      </p:sp>
      <p:pic>
        <p:nvPicPr>
          <p:cNvPr id="4" name="图片 3">
            <a:hlinkClick r:id="rId3"/>
            <a:extLst>
              <a:ext uri="{FF2B5EF4-FFF2-40B4-BE49-F238E27FC236}">
                <a16:creationId xmlns:a16="http://schemas.microsoft.com/office/drawing/2014/main" id="{2B1006CC-D2CB-42AE-899F-F27F4D7BA1C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74077" y="1766650"/>
            <a:ext cx="2281736" cy="2997181"/>
          </a:xfrm>
          <a:prstGeom prst="rect">
            <a:avLst/>
          </a:prstGeom>
        </p:spPr>
      </p:pic>
      <p:sp>
        <p:nvSpPr>
          <p:cNvPr id="2" name="Rectangle 10">
            <a:extLst>
              <a:ext uri="{FF2B5EF4-FFF2-40B4-BE49-F238E27FC236}">
                <a16:creationId xmlns:a16="http://schemas.microsoft.com/office/drawing/2014/main" id="{0870430F-78CC-9531-BE5C-F3A39F1D8E39}"/>
              </a:ext>
            </a:extLst>
          </p:cNvPr>
          <p:cNvSpPr/>
          <p:nvPr/>
        </p:nvSpPr>
        <p:spPr>
          <a:xfrm>
            <a:off x="789884" y="5751493"/>
            <a:ext cx="11070811" cy="646331"/>
          </a:xfrm>
          <a:prstGeom prst="rect">
            <a:avLst/>
          </a:prstGeom>
        </p:spPr>
        <p:txBody>
          <a:bodyPr wrap="square">
            <a:spAutoFit/>
          </a:bodyPr>
          <a:lstStyle/>
          <a:p>
            <a:r>
              <a:rPr lang="en-US" altLang="zh-CN" dirty="0">
                <a:latin typeface="Times New Roman" panose="02020603050405020304" pitchFamily="18" charset="0"/>
                <a:hlinkClick r:id="rId5">
                  <a:extLst>
                    <a:ext uri="{A12FA001-AC4F-418D-AE19-62706E023703}">
                      <ahyp:hlinkClr xmlns:ahyp="http://schemas.microsoft.com/office/drawing/2018/hyperlinkcolor" val="tx"/>
                    </a:ext>
                  </a:extLst>
                </a:hlinkClick>
              </a:rPr>
              <a:t>Zhu, P., Liu, G.-F., Liu, C., Yang, L.-L., Liu, M., </a:t>
            </a:r>
            <a:r>
              <a:rPr lang="en-US" altLang="zh-CN" dirty="0" err="1">
                <a:latin typeface="Times New Roman" panose="02020603050405020304" pitchFamily="18" charset="0"/>
                <a:hlinkClick r:id="rId5">
                  <a:extLst>
                    <a:ext uri="{A12FA001-AC4F-418D-AE19-62706E023703}">
                      <ahyp:hlinkClr xmlns:ahyp="http://schemas.microsoft.com/office/drawing/2018/hyperlinkcolor" val="tx"/>
                    </a:ext>
                  </a:extLst>
                </a:hlinkClick>
              </a:rPr>
              <a:t>Xie</a:t>
            </a:r>
            <a:r>
              <a:rPr lang="en-US" altLang="zh-CN" dirty="0">
                <a:latin typeface="Times New Roman" panose="02020603050405020304" pitchFamily="18" charset="0"/>
                <a:hlinkClick r:id="rId5">
                  <a:extLst>
                    <a:ext uri="{A12FA001-AC4F-418D-AE19-62706E023703}">
                      <ahyp:hlinkClr xmlns:ahyp="http://schemas.microsoft.com/office/drawing/2018/hyperlinkcolor" val="tx"/>
                    </a:ext>
                  </a:extLst>
                </a:hlinkClick>
              </a:rPr>
              <a:t>, K.-M., Shi, S.-K., Shi, M. and Jiang, J.-Z. (2022), Novel RNA viruses in oysters revealed by </a:t>
            </a:r>
            <a:r>
              <a:rPr lang="en-US" altLang="zh-CN" dirty="0" err="1">
                <a:latin typeface="Times New Roman" panose="02020603050405020304" pitchFamily="18" charset="0"/>
                <a:hlinkClick r:id="rId5">
                  <a:extLst>
                    <a:ext uri="{A12FA001-AC4F-418D-AE19-62706E023703}">
                      <ahyp:hlinkClr xmlns:ahyp="http://schemas.microsoft.com/office/drawing/2018/hyperlinkcolor" val="tx"/>
                    </a:ext>
                  </a:extLst>
                </a:hlinkClick>
              </a:rPr>
              <a:t>virome</a:t>
            </a:r>
            <a:r>
              <a:rPr lang="en-US" altLang="zh-CN" dirty="0">
                <a:latin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altLang="zh-CN" dirty="0" err="1">
                <a:latin typeface="Times New Roman" panose="02020603050405020304" pitchFamily="18" charset="0"/>
                <a:hlinkClick r:id="rId5">
                  <a:extLst>
                    <a:ext uri="{A12FA001-AC4F-418D-AE19-62706E023703}">
                      <ahyp:hlinkClr xmlns:ahyp="http://schemas.microsoft.com/office/drawing/2018/hyperlinkcolor" val="tx"/>
                    </a:ext>
                  </a:extLst>
                </a:hlinkClick>
              </a:rPr>
              <a:t>iMeta</a:t>
            </a:r>
            <a:r>
              <a:rPr lang="en-US" altLang="zh-CN" dirty="0">
                <a:latin typeface="Times New Roman" panose="02020603050405020304" pitchFamily="18" charset="0"/>
                <a:hlinkClick r:id="rId5">
                  <a:extLst>
                    <a:ext uri="{A12FA001-AC4F-418D-AE19-62706E023703}">
                      <ahyp:hlinkClr xmlns:ahyp="http://schemas.microsoft.com/office/drawing/2018/hyperlinkcolor" val="tx"/>
                    </a:ext>
                  </a:extLst>
                </a:hlinkClick>
              </a:rPr>
              <a:t>, 1: e65. </a:t>
            </a:r>
            <a:r>
              <a:rPr lang="en-US" altLang="zh-CN" dirty="0">
                <a:latin typeface="Times New Roman" panose="02020603050405020304" pitchFamily="18" charset="0"/>
                <a:hlinkClick r:id="rId5"/>
              </a:rPr>
              <a:t>https://doi.org/10.1002/imt2.65</a:t>
            </a:r>
            <a:endParaRPr lang="en-US" altLang="zh-CN" sz="1800" b="0" i="0" dirty="0">
              <a:latin typeface="Times New Roman" panose="02020603050405020304" pitchFamily="18" charset="0"/>
              <a:hlinkClick r:id="rId5"/>
            </a:endParaRPr>
          </a:p>
        </p:txBody>
      </p:sp>
    </p:spTree>
    <p:extLst>
      <p:ext uri="{BB962C8B-B14F-4D97-AF65-F5344CB8AC3E}">
        <p14:creationId xmlns:p14="http://schemas.microsoft.com/office/powerpoint/2010/main" val="81065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B943D-AD13-9A49-B4F5-EB8A504E0A35}"/>
              </a:ext>
            </a:extLst>
          </p:cNvPr>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Summary</a:t>
            </a:r>
          </a:p>
        </p:txBody>
      </p:sp>
      <p:sp>
        <p:nvSpPr>
          <p:cNvPr id="4" name="文本框 3">
            <a:extLst>
              <a:ext uri="{FF2B5EF4-FFF2-40B4-BE49-F238E27FC236}">
                <a16:creationId xmlns:a16="http://schemas.microsoft.com/office/drawing/2014/main" id="{4C2D91C2-0E8B-73F0-2F73-2D4A3DA86DA7}"/>
              </a:ext>
            </a:extLst>
          </p:cNvPr>
          <p:cNvSpPr txBox="1"/>
          <p:nvPr/>
        </p:nvSpPr>
        <p:spPr>
          <a:xfrm>
            <a:off x="344012" y="851618"/>
            <a:ext cx="11453046" cy="4548425"/>
          </a:xfrm>
          <a:prstGeom prst="rect">
            <a:avLst/>
          </a:prstGeom>
          <a:noFill/>
        </p:spPr>
        <p:txBody>
          <a:bodyPr wrap="square">
            <a:spAutoFit/>
          </a:bodyPr>
          <a:lstStyle/>
          <a:p>
            <a:pPr algn="just">
              <a:lnSpc>
                <a:spcPct val="150000"/>
              </a:lnSpc>
            </a:pP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The characteristics of eighteen RNA virus genomes found in oysters are summarized in this study. </a:t>
            </a:r>
          </a:p>
          <a:p>
            <a:pPr algn="just">
              <a:lnSpc>
                <a:spcPct val="150000"/>
              </a:lnSpc>
            </a:pPr>
            <a:r>
              <a:rPr lang="en-US" altLang="zh-CN" sz="28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The common host transformation or host sharing of viruses in invertebrates, and the discovery that the capsid protein genes of </a:t>
            </a:r>
            <a:r>
              <a:rPr lang="en-US" altLang="zh-CN" sz="2800" kern="1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sobemo</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-like viruses and </a:t>
            </a:r>
            <a:r>
              <a:rPr lang="en-US" altLang="zh-CN" sz="2800" kern="1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Weiviruses</a:t>
            </a:r>
            <a:r>
              <a:rPr lang="en-US" altLang="zh-CN" sz="2800"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may have undergone recombination and exchange or have a common origin, have added to the understanding of oyster-associated viruses.</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Rectangle 10">
            <a:extLst>
              <a:ext uri="{FF2B5EF4-FFF2-40B4-BE49-F238E27FC236}">
                <a16:creationId xmlns:a16="http://schemas.microsoft.com/office/drawing/2014/main" id="{80B62D16-F079-20F0-D2DC-39D1A1540DBF}"/>
              </a:ext>
            </a:extLst>
          </p:cNvPr>
          <p:cNvSpPr/>
          <p:nvPr/>
        </p:nvSpPr>
        <p:spPr>
          <a:xfrm>
            <a:off x="394942" y="6073830"/>
            <a:ext cx="11402116" cy="646331"/>
          </a:xfrm>
          <a:prstGeom prst="rect">
            <a:avLst/>
          </a:prstGeom>
        </p:spPr>
        <p:txBody>
          <a:bodyPr wrap="square">
            <a:spAutoFit/>
          </a:bodyPr>
          <a:lstStyle/>
          <a:p>
            <a:r>
              <a:rPr lang="en-US" altLang="zh-CN" dirty="0">
                <a:latin typeface="Times New Roman" panose="02020603050405020304" pitchFamily="18" charset="0"/>
              </a:rPr>
              <a:t>Zhu, Peng, </a:t>
            </a:r>
            <a:r>
              <a:rPr lang="en-US" altLang="zh-CN" dirty="0" err="1">
                <a:latin typeface="Times New Roman" panose="02020603050405020304" pitchFamily="18" charset="0"/>
              </a:rPr>
              <a:t>Guang</a:t>
            </a:r>
            <a:r>
              <a:rPr lang="en-US" altLang="zh-CN" dirty="0">
                <a:latin typeface="Times New Roman" panose="02020603050405020304" pitchFamily="18" charset="0"/>
              </a:rPr>
              <a:t>-Feng Liu, Chang Liu, Li-Ling Yang, Min Liu, </a:t>
            </a:r>
            <a:r>
              <a:rPr lang="en-US" altLang="zh-CN" dirty="0" err="1">
                <a:latin typeface="Times New Roman" panose="02020603050405020304" pitchFamily="18" charset="0"/>
              </a:rPr>
              <a:t>Ke</a:t>
            </a:r>
            <a:r>
              <a:rPr lang="en-US" altLang="zh-CN" dirty="0">
                <a:latin typeface="Times New Roman" panose="02020603050405020304" pitchFamily="18" charset="0"/>
              </a:rPr>
              <a:t>-Ming </a:t>
            </a:r>
            <a:r>
              <a:rPr lang="en-US" altLang="zh-CN" dirty="0" err="1">
                <a:latin typeface="Times New Roman" panose="02020603050405020304" pitchFamily="18" charset="0"/>
              </a:rPr>
              <a:t>Xie</a:t>
            </a:r>
            <a:r>
              <a:rPr lang="en-US" altLang="zh-CN" dirty="0">
                <a:latin typeface="Times New Roman" panose="02020603050405020304" pitchFamily="18" charset="0"/>
              </a:rPr>
              <a:t>, Shao-</a:t>
            </a:r>
            <a:r>
              <a:rPr lang="en-US" altLang="zh-CN" dirty="0" err="1">
                <a:latin typeface="Times New Roman" panose="02020603050405020304" pitchFamily="18" charset="0"/>
              </a:rPr>
              <a:t>Kun</a:t>
            </a:r>
            <a:r>
              <a:rPr lang="en-US" altLang="zh-CN" dirty="0">
                <a:latin typeface="Times New Roman" panose="02020603050405020304" pitchFamily="18" charset="0"/>
              </a:rPr>
              <a:t> Shi, </a:t>
            </a:r>
            <a:r>
              <a:rPr lang="en-US" altLang="zh-CN" dirty="0" err="1">
                <a:latin typeface="Times New Roman" panose="02020603050405020304" pitchFamily="18" charset="0"/>
              </a:rPr>
              <a:t>Mang</a:t>
            </a:r>
            <a:r>
              <a:rPr lang="en-US" altLang="zh-CN" dirty="0">
                <a:latin typeface="Times New Roman" panose="02020603050405020304" pitchFamily="18" charset="0"/>
              </a:rPr>
              <a:t> Shi, Jing-</a:t>
            </a:r>
            <a:r>
              <a:rPr lang="en-US" altLang="zh-CN" dirty="0" err="1">
                <a:latin typeface="Times New Roman" panose="02020603050405020304" pitchFamily="18" charset="0"/>
              </a:rPr>
              <a:t>Zhe</a:t>
            </a:r>
            <a:r>
              <a:rPr lang="en-US" altLang="zh-CN" dirty="0">
                <a:latin typeface="Times New Roman" panose="02020603050405020304" pitchFamily="18" charset="0"/>
              </a:rPr>
              <a:t> Jiang. 2022. “Novel RNA viruses in oysters revealed by </a:t>
            </a:r>
            <a:r>
              <a:rPr lang="en-US" altLang="zh-CN" dirty="0" err="1">
                <a:latin typeface="Times New Roman" panose="02020603050405020304" pitchFamily="18" charset="0"/>
              </a:rPr>
              <a:t>virome</a:t>
            </a:r>
            <a:r>
              <a:rPr lang="en-US" altLang="zh-CN" dirty="0">
                <a:latin typeface="Times New Roman" panose="02020603050405020304" pitchFamily="18" charset="0"/>
              </a:rPr>
              <a:t>.” </a:t>
            </a:r>
            <a:r>
              <a:rPr lang="en-US" altLang="zh-CN" dirty="0" err="1">
                <a:latin typeface="Times New Roman" panose="02020603050405020304" pitchFamily="18" charset="0"/>
              </a:rPr>
              <a:t>iMeta</a:t>
            </a:r>
            <a:r>
              <a:rPr lang="en-US" altLang="zh-CN" dirty="0">
                <a:latin typeface="Times New Roman" panose="02020603050405020304" pitchFamily="18" charset="0"/>
              </a:rPr>
              <a:t> 1: e65. . </a:t>
            </a:r>
            <a:r>
              <a:rPr lang="en-US" altLang="zh-CN" dirty="0">
                <a:latin typeface="Times New Roman" panose="02020603050405020304" pitchFamily="18" charset="0"/>
                <a:hlinkClick r:id="rId2"/>
              </a:rPr>
              <a:t>https://doi.org/10.1002/imt2.65</a:t>
            </a:r>
            <a:endParaRPr lang="en-US" altLang="zh-CN" dirty="0">
              <a:latin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64896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4">
            <a:extLst>
              <a:ext uri="{FF2B5EF4-FFF2-40B4-BE49-F238E27FC236}">
                <a16:creationId xmlns:a16="http://schemas.microsoft.com/office/drawing/2014/main" id="{EC8E98FB-A068-4B5A-8A44-D214E39A0A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22024" y="775694"/>
            <a:ext cx="2377031" cy="3105232"/>
          </a:xfrm>
          <a:prstGeom prst="rect">
            <a:avLst/>
          </a:prstGeom>
        </p:spPr>
      </p:pic>
      <p:pic>
        <p:nvPicPr>
          <p:cNvPr id="5" name="图片 4">
            <a:extLst>
              <a:ext uri="{FF2B5EF4-FFF2-40B4-BE49-F238E27FC236}">
                <a16:creationId xmlns:a16="http://schemas.microsoft.com/office/drawing/2014/main" id="{1377C2E1-E36D-45C9-8CEF-EEA3D0EFFCF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39285" y="767288"/>
            <a:ext cx="2376010" cy="3122044"/>
          </a:xfrm>
          <a:prstGeom prst="rect">
            <a:avLst/>
          </a:prstGeom>
        </p:spPr>
      </p:pic>
      <p:cxnSp>
        <p:nvCxnSpPr>
          <p:cNvPr id="6" name="直接连接符 5">
            <a:extLst>
              <a:ext uri="{FF2B5EF4-FFF2-40B4-BE49-F238E27FC236}">
                <a16:creationId xmlns:a16="http://schemas.microsoft.com/office/drawing/2014/main" id="{CA5D90C9-2234-4D54-B25A-ADD89D0B46A3}"/>
              </a:ext>
            </a:extLst>
          </p:cNvPr>
          <p:cNvCxnSpPr/>
          <p:nvPr/>
        </p:nvCxnSpPr>
        <p:spPr>
          <a:xfrm>
            <a:off x="0" y="733306"/>
            <a:ext cx="1219200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
        <p:nvSpPr>
          <p:cNvPr id="7" name="矩形 6">
            <a:extLst>
              <a:ext uri="{FF2B5EF4-FFF2-40B4-BE49-F238E27FC236}">
                <a16:creationId xmlns:a16="http://schemas.microsoft.com/office/drawing/2014/main" id="{B33D3B4E-980F-474A-A67E-54BE97BADD03}"/>
              </a:ext>
            </a:extLst>
          </p:cNvPr>
          <p:cNvSpPr/>
          <p:nvPr/>
        </p:nvSpPr>
        <p:spPr>
          <a:xfrm>
            <a:off x="0" y="54436"/>
            <a:ext cx="9983823" cy="584775"/>
          </a:xfrm>
          <a:prstGeom prst="rect">
            <a:avLst/>
          </a:prstGeom>
        </p:spPr>
        <p:txBody>
          <a:bodyPr wrap="none">
            <a:spAutoFit/>
          </a:bodyPr>
          <a:lstStyle/>
          <a:p>
            <a:r>
              <a:rPr lang="en-US" altLang="zh-CN" sz="3200" b="1" dirty="0">
                <a:solidFill>
                  <a:srgbClr val="002060"/>
                </a:solidFill>
                <a:cs typeface="+mn-ea"/>
                <a:sym typeface="+mn-lt"/>
              </a:rPr>
              <a:t>iMeta: </a:t>
            </a:r>
            <a:r>
              <a:rPr lang="en-US" altLang="zh-CN" dirty="0">
                <a:solidFill>
                  <a:srgbClr val="002060"/>
                </a:solidFill>
                <a:cs typeface="+mn-ea"/>
                <a:sym typeface="+mn-lt"/>
              </a:rPr>
              <a:t>Integrated meta-omics to change the understanding of the biology and environment</a:t>
            </a:r>
            <a:endParaRPr lang="en-US" altLang="zh-CN" sz="1600" dirty="0">
              <a:solidFill>
                <a:srgbClr val="002060"/>
              </a:solidFill>
              <a:cs typeface="+mn-ea"/>
              <a:sym typeface="+mn-lt"/>
            </a:endParaRPr>
          </a:p>
        </p:txBody>
      </p:sp>
      <p:pic>
        <p:nvPicPr>
          <p:cNvPr id="8" name="图片 7">
            <a:extLst>
              <a:ext uri="{FF2B5EF4-FFF2-40B4-BE49-F238E27FC236}">
                <a16:creationId xmlns:a16="http://schemas.microsoft.com/office/drawing/2014/main" id="{7B31919A-AAA7-4D58-9716-F31430C6299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09200" y="166439"/>
            <a:ext cx="1962726" cy="414995"/>
          </a:xfrm>
          <a:prstGeom prst="rect">
            <a:avLst/>
          </a:prstGeom>
        </p:spPr>
      </p:pic>
      <p:sp>
        <p:nvSpPr>
          <p:cNvPr id="9" name="矩形 8">
            <a:extLst>
              <a:ext uri="{FF2B5EF4-FFF2-40B4-BE49-F238E27FC236}">
                <a16:creationId xmlns:a16="http://schemas.microsoft.com/office/drawing/2014/main" id="{6DB058A2-57D1-46B6-9AC0-63DFA7399D13}"/>
              </a:ext>
            </a:extLst>
          </p:cNvPr>
          <p:cNvSpPr/>
          <p:nvPr/>
        </p:nvSpPr>
        <p:spPr>
          <a:xfrm>
            <a:off x="44855" y="3914571"/>
            <a:ext cx="12044036" cy="1477328"/>
          </a:xfrm>
          <a:prstGeom prst="rect">
            <a:avLst/>
          </a:prstGeom>
          <a:solidFill>
            <a:srgbClr val="DEF4FE"/>
          </a:solidFill>
        </p:spPr>
        <p:txBody>
          <a:bodyPr wrap="square">
            <a:spAutoFit/>
          </a:bodyPr>
          <a:lstStyle/>
          <a:p>
            <a:pPr algn="just"/>
            <a:r>
              <a:rPr lang="en-US" altLang="zh-CN" b="0" i="0" dirty="0">
                <a:solidFill>
                  <a:srgbClr val="000000"/>
                </a:solidFill>
                <a:effectLst/>
                <a:cs typeface="+mn-ea"/>
                <a:sym typeface="+mn-lt"/>
              </a:rPr>
              <a:t>“</a:t>
            </a:r>
            <a:r>
              <a:rPr lang="en-US" altLang="zh-CN" b="1" i="1" dirty="0">
                <a:solidFill>
                  <a:srgbClr val="000000"/>
                </a:solidFill>
                <a:effectLst/>
                <a:cs typeface="+mn-ea"/>
                <a:sym typeface="+mn-lt"/>
              </a:rPr>
              <a:t>iMeta</a:t>
            </a:r>
            <a:r>
              <a:rPr lang="en-US" altLang="zh-CN" b="0" i="0" dirty="0">
                <a:solidFill>
                  <a:srgbClr val="000000"/>
                </a:solidFill>
                <a:effectLst/>
                <a:cs typeface="+mn-ea"/>
                <a:sym typeface="+mn-lt"/>
              </a:rPr>
              <a:t>” is an open-access Wiley partner journal launched by scientists of the Chinese Academy of Sciences. iMeta aims to promote metagenomics, microbiome, and bioinformatics research by publishing original research, methods, or protocols, and reviews. The goal is to publish high-quality papers (Top 10%</a:t>
            </a:r>
            <a:r>
              <a:rPr lang="en-US" altLang="zh-CN" dirty="0">
                <a:solidFill>
                  <a:srgbClr val="000000"/>
                </a:solidFill>
                <a:cs typeface="+mn-ea"/>
                <a:sym typeface="+mn-lt"/>
              </a:rPr>
              <a:t>,</a:t>
            </a:r>
            <a:r>
              <a:rPr lang="zh-CN" altLang="en-US" dirty="0">
                <a:solidFill>
                  <a:srgbClr val="000000"/>
                </a:solidFill>
                <a:cs typeface="+mn-ea"/>
                <a:sym typeface="+mn-lt"/>
              </a:rPr>
              <a:t> </a:t>
            </a:r>
            <a:r>
              <a:rPr lang="en-US" altLang="zh-CN" dirty="0">
                <a:solidFill>
                  <a:srgbClr val="000000"/>
                </a:solidFill>
                <a:cs typeface="+mn-ea"/>
                <a:sym typeface="+mn-lt"/>
              </a:rPr>
              <a:t>IF</a:t>
            </a:r>
            <a:r>
              <a:rPr lang="zh-CN" altLang="en-US" dirty="0">
                <a:solidFill>
                  <a:srgbClr val="000000"/>
                </a:solidFill>
                <a:cs typeface="+mn-ea"/>
                <a:sym typeface="+mn-lt"/>
              </a:rPr>
              <a:t> </a:t>
            </a:r>
            <a:r>
              <a:rPr lang="en-US" altLang="zh-CN" dirty="0">
                <a:solidFill>
                  <a:srgbClr val="000000"/>
                </a:solidFill>
                <a:cs typeface="+mn-ea"/>
                <a:sym typeface="+mn-lt"/>
              </a:rPr>
              <a:t>&gt; 15</a:t>
            </a:r>
            <a:r>
              <a:rPr lang="en-US" altLang="zh-CN" b="0" i="0" dirty="0">
                <a:solidFill>
                  <a:srgbClr val="000000"/>
                </a:solidFill>
                <a:effectLst/>
                <a:cs typeface="+mn-ea"/>
                <a:sym typeface="+mn-lt"/>
              </a:rPr>
              <a:t>) targeting a broad audience. Unique features include video submission, reproducible analysis, figure polishing, APC waiver, and promotion by social media with 500,000 followers. </a:t>
            </a:r>
            <a:r>
              <a:rPr lang="en-US" altLang="zh-CN" sz="1800" b="0" i="0" dirty="0">
                <a:solidFill>
                  <a:srgbClr val="000000"/>
                </a:solidFill>
                <a:effectLst/>
                <a:cs typeface="+mn-ea"/>
                <a:sym typeface="+mn-lt"/>
              </a:rPr>
              <a:t>Three issues were released in </a:t>
            </a:r>
            <a:r>
              <a:rPr lang="en-US" altLang="zh-CN" sz="1800" b="0" i="0" dirty="0">
                <a:solidFill>
                  <a:srgbClr val="000000"/>
                </a:solidFill>
                <a:effectLst/>
                <a:cs typeface="+mn-ea"/>
                <a:sym typeface="+mn-lt"/>
                <a:hlinkClick r:id="rId6"/>
              </a:rPr>
              <a:t>March</a:t>
            </a:r>
            <a:r>
              <a:rPr lang="en-US" altLang="zh-CN" sz="1800" b="0" i="0" dirty="0">
                <a:solidFill>
                  <a:srgbClr val="000000"/>
                </a:solidFill>
                <a:effectLst/>
                <a:cs typeface="+mn-ea"/>
                <a:sym typeface="+mn-lt"/>
              </a:rPr>
              <a:t>, </a:t>
            </a:r>
            <a:r>
              <a:rPr lang="en-US" altLang="zh-CN" sz="1800" b="0" i="0" dirty="0">
                <a:solidFill>
                  <a:srgbClr val="000000"/>
                </a:solidFill>
                <a:effectLst/>
                <a:cs typeface="+mn-ea"/>
                <a:sym typeface="+mn-lt"/>
                <a:hlinkClick r:id="rId7"/>
              </a:rPr>
              <a:t>June</a:t>
            </a:r>
            <a:r>
              <a:rPr lang="en-US" altLang="zh-CN" sz="1800" b="0" i="0" dirty="0">
                <a:solidFill>
                  <a:srgbClr val="000000"/>
                </a:solidFill>
                <a:effectLst/>
                <a:cs typeface="+mn-ea"/>
                <a:sym typeface="+mn-lt"/>
              </a:rPr>
              <a:t> , and </a:t>
            </a:r>
            <a:r>
              <a:rPr lang="en-US" altLang="zh-CN" sz="1800" b="0" i="0" dirty="0">
                <a:solidFill>
                  <a:srgbClr val="000000"/>
                </a:solidFill>
                <a:effectLst/>
                <a:cs typeface="+mn-ea"/>
                <a:sym typeface="+mn-lt"/>
                <a:hlinkClick r:id="rId8"/>
              </a:rPr>
              <a:t>September</a:t>
            </a:r>
            <a:r>
              <a:rPr lang="en-US" altLang="zh-CN" sz="1800" b="0" i="0" dirty="0">
                <a:solidFill>
                  <a:srgbClr val="000000"/>
                </a:solidFill>
                <a:effectLst/>
                <a:cs typeface="+mn-ea"/>
                <a:sym typeface="+mn-lt"/>
              </a:rPr>
              <a:t> 2022.</a:t>
            </a:r>
            <a:endParaRPr lang="zh-CN" altLang="en-US" dirty="0">
              <a:solidFill>
                <a:srgbClr val="002060"/>
              </a:solidFill>
              <a:cs typeface="+mn-ea"/>
              <a:sym typeface="+mn-lt"/>
            </a:endParaRPr>
          </a:p>
        </p:txBody>
      </p:sp>
      <p:pic>
        <p:nvPicPr>
          <p:cNvPr id="23" name="图形 22" descr="书籍">
            <a:extLst>
              <a:ext uri="{FF2B5EF4-FFF2-40B4-BE49-F238E27FC236}">
                <a16:creationId xmlns:a16="http://schemas.microsoft.com/office/drawing/2014/main" id="{E6046E9E-C8D2-48EE-BD09-4FF24E5A15D0}"/>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2" y="5537439"/>
            <a:ext cx="743190" cy="743190"/>
          </a:xfrm>
          <a:prstGeom prst="rect">
            <a:avLst/>
          </a:prstGeom>
        </p:spPr>
      </p:pic>
      <p:pic>
        <p:nvPicPr>
          <p:cNvPr id="24" name="图形 23" descr="报纸">
            <a:extLst>
              <a:ext uri="{FF2B5EF4-FFF2-40B4-BE49-F238E27FC236}">
                <a16:creationId xmlns:a16="http://schemas.microsoft.com/office/drawing/2014/main" id="{188849E5-5242-4AB9-84B2-9FFDBC87CACC}"/>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0" y="6114005"/>
            <a:ext cx="743995" cy="743995"/>
          </a:xfrm>
          <a:prstGeom prst="rect">
            <a:avLst/>
          </a:prstGeom>
        </p:spPr>
      </p:pic>
      <p:sp>
        <p:nvSpPr>
          <p:cNvPr id="25" name="文本框 24">
            <a:extLst>
              <a:ext uri="{FF2B5EF4-FFF2-40B4-BE49-F238E27FC236}">
                <a16:creationId xmlns:a16="http://schemas.microsoft.com/office/drawing/2014/main" id="{41C535AD-93E8-470C-ADF8-323E8A3CF5C3}"/>
              </a:ext>
            </a:extLst>
          </p:cNvPr>
          <p:cNvSpPr txBox="1"/>
          <p:nvPr/>
        </p:nvSpPr>
        <p:spPr>
          <a:xfrm>
            <a:off x="671197" y="5637772"/>
            <a:ext cx="6390173" cy="646331"/>
          </a:xfrm>
          <a:prstGeom prst="rect">
            <a:avLst/>
          </a:prstGeom>
          <a:noFill/>
        </p:spPr>
        <p:txBody>
          <a:bodyPr wrap="square">
            <a:spAutoFit/>
          </a:bodyPr>
          <a:lstStyle/>
          <a:p>
            <a:r>
              <a:rPr lang="en-US" altLang="zh-CN" dirty="0">
                <a:cs typeface="+mn-ea"/>
                <a:sym typeface="+mn-lt"/>
              </a:rPr>
              <a:t>Society: </a:t>
            </a:r>
            <a:r>
              <a:rPr lang="en-US" altLang="zh-CN" dirty="0">
                <a:cs typeface="+mn-ea"/>
                <a:sym typeface="+mn-lt"/>
                <a:hlinkClick r:id="rId13"/>
              </a:rPr>
              <a:t>http://www.imeta.science</a:t>
            </a:r>
            <a:r>
              <a:rPr lang="en-US" altLang="zh-CN" dirty="0">
                <a:cs typeface="+mn-ea"/>
                <a:sym typeface="+mn-lt"/>
              </a:rPr>
              <a:t>  </a:t>
            </a:r>
          </a:p>
          <a:p>
            <a:r>
              <a:rPr lang="en-US" altLang="zh-CN" dirty="0">
                <a:cs typeface="+mn-ea"/>
                <a:sym typeface="+mn-lt"/>
              </a:rPr>
              <a:t>Publisher:</a:t>
            </a:r>
            <a:r>
              <a:rPr lang="zh-CN" altLang="en-US" dirty="0">
                <a:cs typeface="+mn-ea"/>
                <a:sym typeface="+mn-lt"/>
              </a:rPr>
              <a:t> </a:t>
            </a:r>
            <a:r>
              <a:rPr lang="en-US" altLang="zh-CN" dirty="0">
                <a:cs typeface="+mn-ea"/>
                <a:sym typeface="+mn-lt"/>
              </a:rPr>
              <a:t> </a:t>
            </a:r>
            <a:r>
              <a:rPr lang="en-US" altLang="zh-CN" dirty="0">
                <a:cs typeface="+mn-ea"/>
                <a:sym typeface="+mn-lt"/>
                <a:hlinkClick r:id="rId14"/>
              </a:rPr>
              <a:t>https://wileyonlinelibrary.com/journal/imeta</a:t>
            </a:r>
            <a:r>
              <a:rPr lang="en-US" altLang="zh-CN" dirty="0">
                <a:cs typeface="+mn-ea"/>
                <a:sym typeface="+mn-lt"/>
              </a:rPr>
              <a:t> </a:t>
            </a:r>
          </a:p>
        </p:txBody>
      </p:sp>
      <p:sp>
        <p:nvSpPr>
          <p:cNvPr id="26" name="文本框 25">
            <a:extLst>
              <a:ext uri="{FF2B5EF4-FFF2-40B4-BE49-F238E27FC236}">
                <a16:creationId xmlns:a16="http://schemas.microsoft.com/office/drawing/2014/main" id="{117A0F8E-7677-4903-A8E7-B455E679AEBD}"/>
              </a:ext>
            </a:extLst>
          </p:cNvPr>
          <p:cNvSpPr txBox="1"/>
          <p:nvPr/>
        </p:nvSpPr>
        <p:spPr>
          <a:xfrm>
            <a:off x="588798" y="6299326"/>
            <a:ext cx="5637298" cy="369332"/>
          </a:xfrm>
          <a:prstGeom prst="rect">
            <a:avLst/>
          </a:prstGeom>
          <a:noFill/>
        </p:spPr>
        <p:txBody>
          <a:bodyPr wrap="square">
            <a:spAutoFit/>
          </a:bodyPr>
          <a:lstStyle/>
          <a:p>
            <a:r>
              <a:rPr lang="en-US" altLang="zh-CN" dirty="0">
                <a:cs typeface="+mn-ea"/>
                <a:sym typeface="+mn-lt"/>
              </a:rPr>
              <a:t>Submission: </a:t>
            </a:r>
            <a:r>
              <a:rPr lang="en-US" altLang="zh-CN" dirty="0">
                <a:cs typeface="+mn-ea"/>
                <a:sym typeface="+mn-lt"/>
                <a:hlinkClick r:id="rId15"/>
              </a:rPr>
              <a:t>https://mc.manuscriptcentral.com/imeta</a:t>
            </a:r>
            <a:r>
              <a:rPr lang="en-US" altLang="zh-CN" dirty="0">
                <a:cs typeface="+mn-ea"/>
                <a:sym typeface="+mn-lt"/>
              </a:rPr>
              <a:t> </a:t>
            </a:r>
          </a:p>
        </p:txBody>
      </p:sp>
      <p:pic>
        <p:nvPicPr>
          <p:cNvPr id="27" name="图形 26" descr="信封">
            <a:extLst>
              <a:ext uri="{FF2B5EF4-FFF2-40B4-BE49-F238E27FC236}">
                <a16:creationId xmlns:a16="http://schemas.microsoft.com/office/drawing/2014/main" id="{21722333-B58B-42E7-8818-D1F95AC1B73C}"/>
              </a:ext>
            </a:extLst>
          </p:cNvPr>
          <p:cNvPicPr>
            <a:picLocks noChangeAspect="1"/>
          </p:cNvPicPr>
          <p:nvPr/>
        </p:nvPicPr>
        <p:blipFill>
          <a:blip r:embed="rId16" cstate="hq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730296" y="5392167"/>
            <a:ext cx="743190" cy="743190"/>
          </a:xfrm>
          <a:prstGeom prst="rect">
            <a:avLst/>
          </a:prstGeom>
        </p:spPr>
      </p:pic>
      <p:sp>
        <p:nvSpPr>
          <p:cNvPr id="28" name="文本框 27">
            <a:extLst>
              <a:ext uri="{FF2B5EF4-FFF2-40B4-BE49-F238E27FC236}">
                <a16:creationId xmlns:a16="http://schemas.microsoft.com/office/drawing/2014/main" id="{A6710405-D6F6-405F-BB76-227A8199A25F}"/>
              </a:ext>
            </a:extLst>
          </p:cNvPr>
          <p:cNvSpPr txBox="1"/>
          <p:nvPr/>
        </p:nvSpPr>
        <p:spPr>
          <a:xfrm>
            <a:off x="7336314" y="5583333"/>
            <a:ext cx="2750676" cy="369332"/>
          </a:xfrm>
          <a:prstGeom prst="rect">
            <a:avLst/>
          </a:prstGeom>
          <a:noFill/>
        </p:spPr>
        <p:txBody>
          <a:bodyPr wrap="square">
            <a:spAutoFit/>
          </a:bodyPr>
          <a:lstStyle/>
          <a:p>
            <a:r>
              <a:rPr lang="en-US" altLang="zh-CN" dirty="0" err="1">
                <a:cs typeface="+mn-ea"/>
                <a:sym typeface="+mn-lt"/>
                <a:hlinkClick r:id="rId18"/>
              </a:rPr>
              <a:t>office@imeta.science</a:t>
            </a:r>
            <a:endParaRPr lang="en-US" altLang="zh-CN" dirty="0">
              <a:cs typeface="+mn-ea"/>
              <a:sym typeface="+mn-lt"/>
            </a:endParaRPr>
          </a:p>
        </p:txBody>
      </p:sp>
      <p:sp>
        <p:nvSpPr>
          <p:cNvPr id="29" name="iconfont-1044-807855">
            <a:extLst>
              <a:ext uri="{FF2B5EF4-FFF2-40B4-BE49-F238E27FC236}">
                <a16:creationId xmlns:a16="http://schemas.microsoft.com/office/drawing/2014/main" id="{6BA66A78-2CFD-4B47-885C-368EFE27C553}"/>
              </a:ext>
            </a:extLst>
          </p:cNvPr>
          <p:cNvSpPr>
            <a:spLocks noChangeAspect="1"/>
          </p:cNvSpPr>
          <p:nvPr/>
        </p:nvSpPr>
        <p:spPr bwMode="auto">
          <a:xfrm>
            <a:off x="6758156" y="6114005"/>
            <a:ext cx="666974" cy="666974"/>
          </a:xfrm>
          <a:custGeom>
            <a:avLst/>
            <a:gdLst>
              <a:gd name="T0" fmla="*/ 6313 w 11153"/>
              <a:gd name="T1" fmla="*/ 5572 h 11153"/>
              <a:gd name="T2" fmla="*/ 6058 w 11153"/>
              <a:gd name="T3" fmla="*/ 5835 h 11153"/>
              <a:gd name="T4" fmla="*/ 6313 w 11153"/>
              <a:gd name="T5" fmla="*/ 6072 h 11153"/>
              <a:gd name="T6" fmla="*/ 6640 w 11153"/>
              <a:gd name="T7" fmla="*/ 5835 h 11153"/>
              <a:gd name="T8" fmla="*/ 6313 w 11153"/>
              <a:gd name="T9" fmla="*/ 5572 h 11153"/>
              <a:gd name="T10" fmla="*/ 5477 w 11153"/>
              <a:gd name="T11" fmla="*/ 4345 h 11153"/>
              <a:gd name="T12" fmla="*/ 5804 w 11153"/>
              <a:gd name="T13" fmla="*/ 4027 h 11153"/>
              <a:gd name="T14" fmla="*/ 5477 w 11153"/>
              <a:gd name="T15" fmla="*/ 3709 h 11153"/>
              <a:gd name="T16" fmla="*/ 5104 w 11153"/>
              <a:gd name="T17" fmla="*/ 4027 h 11153"/>
              <a:gd name="T18" fmla="*/ 5477 w 11153"/>
              <a:gd name="T19" fmla="*/ 4345 h 11153"/>
              <a:gd name="T20" fmla="*/ 5577 w 11153"/>
              <a:gd name="T21" fmla="*/ 0 h 11153"/>
              <a:gd name="T22" fmla="*/ 0 w 11153"/>
              <a:gd name="T23" fmla="*/ 5576 h 11153"/>
              <a:gd name="T24" fmla="*/ 5577 w 11153"/>
              <a:gd name="T25" fmla="*/ 11153 h 11153"/>
              <a:gd name="T26" fmla="*/ 11153 w 11153"/>
              <a:gd name="T27" fmla="*/ 5576 h 11153"/>
              <a:gd name="T28" fmla="*/ 5577 w 11153"/>
              <a:gd name="T29" fmla="*/ 0 h 11153"/>
              <a:gd name="T30" fmla="*/ 4523 w 11153"/>
              <a:gd name="T31" fmla="*/ 6989 h 11153"/>
              <a:gd name="T32" fmla="*/ 3623 w 11153"/>
              <a:gd name="T33" fmla="*/ 6844 h 11153"/>
              <a:gd name="T34" fmla="*/ 2706 w 11153"/>
              <a:gd name="T35" fmla="*/ 7307 h 11153"/>
              <a:gd name="T36" fmla="*/ 2969 w 11153"/>
              <a:gd name="T37" fmla="*/ 6526 h 11153"/>
              <a:gd name="T38" fmla="*/ 1943 w 11153"/>
              <a:gd name="T39" fmla="*/ 4800 h 11153"/>
              <a:gd name="T40" fmla="*/ 4523 w 11153"/>
              <a:gd name="T41" fmla="*/ 2619 h 11153"/>
              <a:gd name="T42" fmla="*/ 7112 w 11153"/>
              <a:gd name="T43" fmla="*/ 4418 h 11153"/>
              <a:gd name="T44" fmla="*/ 6867 w 11153"/>
              <a:gd name="T45" fmla="*/ 4391 h 11153"/>
              <a:gd name="T46" fmla="*/ 4677 w 11153"/>
              <a:gd name="T47" fmla="*/ 6435 h 11153"/>
              <a:gd name="T48" fmla="*/ 4750 w 11153"/>
              <a:gd name="T49" fmla="*/ 6980 h 11153"/>
              <a:gd name="T50" fmla="*/ 4523 w 11153"/>
              <a:gd name="T51" fmla="*/ 6989 h 11153"/>
              <a:gd name="T52" fmla="*/ 8312 w 11153"/>
              <a:gd name="T53" fmla="*/ 7880 h 11153"/>
              <a:gd name="T54" fmla="*/ 8493 w 11153"/>
              <a:gd name="T55" fmla="*/ 8534 h 11153"/>
              <a:gd name="T56" fmla="*/ 7803 w 11153"/>
              <a:gd name="T57" fmla="*/ 8143 h 11153"/>
              <a:gd name="T58" fmla="*/ 7021 w 11153"/>
              <a:gd name="T59" fmla="*/ 8279 h 11153"/>
              <a:gd name="T60" fmla="*/ 4841 w 11153"/>
              <a:gd name="T61" fmla="*/ 6408 h 11153"/>
              <a:gd name="T62" fmla="*/ 7021 w 11153"/>
              <a:gd name="T63" fmla="*/ 4536 h 11153"/>
              <a:gd name="T64" fmla="*/ 9211 w 11153"/>
              <a:gd name="T65" fmla="*/ 6408 h 11153"/>
              <a:gd name="T66" fmla="*/ 8312 w 11153"/>
              <a:gd name="T67" fmla="*/ 7880 h 11153"/>
              <a:gd name="T68" fmla="*/ 3678 w 11153"/>
              <a:gd name="T69" fmla="*/ 3709 h 11153"/>
              <a:gd name="T70" fmla="*/ 3287 w 11153"/>
              <a:gd name="T71" fmla="*/ 4027 h 11153"/>
              <a:gd name="T72" fmla="*/ 3678 w 11153"/>
              <a:gd name="T73" fmla="*/ 4345 h 11153"/>
              <a:gd name="T74" fmla="*/ 4005 w 11153"/>
              <a:gd name="T75" fmla="*/ 4027 h 11153"/>
              <a:gd name="T76" fmla="*/ 3678 w 11153"/>
              <a:gd name="T77" fmla="*/ 3709 h 11153"/>
              <a:gd name="T78" fmla="*/ 7739 w 11153"/>
              <a:gd name="T79" fmla="*/ 5572 h 11153"/>
              <a:gd name="T80" fmla="*/ 7485 w 11153"/>
              <a:gd name="T81" fmla="*/ 5835 h 11153"/>
              <a:gd name="T82" fmla="*/ 7739 w 11153"/>
              <a:gd name="T83" fmla="*/ 6072 h 11153"/>
              <a:gd name="T84" fmla="*/ 8057 w 11153"/>
              <a:gd name="T85" fmla="*/ 5835 h 11153"/>
              <a:gd name="T86" fmla="*/ 7739 w 11153"/>
              <a:gd name="T87" fmla="*/ 5572 h 1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53" h="11153">
                <a:moveTo>
                  <a:pt x="6313" y="5572"/>
                </a:moveTo>
                <a:cubicBezTo>
                  <a:pt x="6186" y="5572"/>
                  <a:pt x="6058" y="5690"/>
                  <a:pt x="6058" y="5835"/>
                </a:cubicBezTo>
                <a:cubicBezTo>
                  <a:pt x="6058" y="5953"/>
                  <a:pt x="6186" y="6072"/>
                  <a:pt x="6313" y="6072"/>
                </a:cubicBezTo>
                <a:cubicBezTo>
                  <a:pt x="6504" y="6072"/>
                  <a:pt x="6640" y="5953"/>
                  <a:pt x="6640" y="5835"/>
                </a:cubicBezTo>
                <a:cubicBezTo>
                  <a:pt x="6640" y="5690"/>
                  <a:pt x="6504" y="5572"/>
                  <a:pt x="6313" y="5572"/>
                </a:cubicBezTo>
                <a:close/>
                <a:moveTo>
                  <a:pt x="5477" y="4345"/>
                </a:moveTo>
                <a:cubicBezTo>
                  <a:pt x="5677" y="4345"/>
                  <a:pt x="5804" y="4218"/>
                  <a:pt x="5804" y="4027"/>
                </a:cubicBezTo>
                <a:cubicBezTo>
                  <a:pt x="5804" y="3827"/>
                  <a:pt x="5677" y="3709"/>
                  <a:pt x="5477" y="3709"/>
                </a:cubicBezTo>
                <a:cubicBezTo>
                  <a:pt x="5286" y="3709"/>
                  <a:pt x="5104" y="3827"/>
                  <a:pt x="5104" y="4027"/>
                </a:cubicBezTo>
                <a:cubicBezTo>
                  <a:pt x="5104" y="4218"/>
                  <a:pt x="5286" y="4345"/>
                  <a:pt x="5477" y="4345"/>
                </a:cubicBezTo>
                <a:close/>
                <a:moveTo>
                  <a:pt x="5577" y="0"/>
                </a:moveTo>
                <a:cubicBezTo>
                  <a:pt x="2497" y="0"/>
                  <a:pt x="0" y="2497"/>
                  <a:pt x="0" y="5576"/>
                </a:cubicBezTo>
                <a:cubicBezTo>
                  <a:pt x="0" y="8656"/>
                  <a:pt x="2497" y="11153"/>
                  <a:pt x="5577" y="11153"/>
                </a:cubicBezTo>
                <a:cubicBezTo>
                  <a:pt x="8657" y="11153"/>
                  <a:pt x="11153" y="8656"/>
                  <a:pt x="11153" y="5576"/>
                </a:cubicBezTo>
                <a:cubicBezTo>
                  <a:pt x="11153" y="2497"/>
                  <a:pt x="8657" y="0"/>
                  <a:pt x="5577" y="0"/>
                </a:cubicBezTo>
                <a:close/>
                <a:moveTo>
                  <a:pt x="4523" y="6989"/>
                </a:moveTo>
                <a:cubicBezTo>
                  <a:pt x="4187" y="6989"/>
                  <a:pt x="3941" y="6935"/>
                  <a:pt x="3623" y="6844"/>
                </a:cubicBezTo>
                <a:lnTo>
                  <a:pt x="2706" y="7307"/>
                </a:lnTo>
                <a:lnTo>
                  <a:pt x="2969" y="6526"/>
                </a:lnTo>
                <a:cubicBezTo>
                  <a:pt x="2324" y="6072"/>
                  <a:pt x="1943" y="5499"/>
                  <a:pt x="1943" y="4800"/>
                </a:cubicBezTo>
                <a:cubicBezTo>
                  <a:pt x="1943" y="3564"/>
                  <a:pt x="3105" y="2619"/>
                  <a:pt x="4523" y="2619"/>
                </a:cubicBezTo>
                <a:cubicBezTo>
                  <a:pt x="5777" y="2619"/>
                  <a:pt x="6894" y="3364"/>
                  <a:pt x="7112" y="4418"/>
                </a:cubicBezTo>
                <a:cubicBezTo>
                  <a:pt x="7021" y="4400"/>
                  <a:pt x="6940" y="4391"/>
                  <a:pt x="6867" y="4391"/>
                </a:cubicBezTo>
                <a:cubicBezTo>
                  <a:pt x="5631" y="4391"/>
                  <a:pt x="4677" y="5318"/>
                  <a:pt x="4677" y="6435"/>
                </a:cubicBezTo>
                <a:cubicBezTo>
                  <a:pt x="4677" y="6626"/>
                  <a:pt x="4705" y="6798"/>
                  <a:pt x="4750" y="6980"/>
                </a:cubicBezTo>
                <a:cubicBezTo>
                  <a:pt x="4677" y="6989"/>
                  <a:pt x="4596" y="6989"/>
                  <a:pt x="4523" y="6989"/>
                </a:cubicBezTo>
                <a:close/>
                <a:moveTo>
                  <a:pt x="8312" y="7880"/>
                </a:moveTo>
                <a:lnTo>
                  <a:pt x="8493" y="8534"/>
                </a:lnTo>
                <a:lnTo>
                  <a:pt x="7803" y="8143"/>
                </a:lnTo>
                <a:cubicBezTo>
                  <a:pt x="7539" y="8198"/>
                  <a:pt x="7285" y="8279"/>
                  <a:pt x="7021" y="8279"/>
                </a:cubicBezTo>
                <a:cubicBezTo>
                  <a:pt x="5804" y="8279"/>
                  <a:pt x="4841" y="7444"/>
                  <a:pt x="4841" y="6408"/>
                </a:cubicBezTo>
                <a:cubicBezTo>
                  <a:pt x="4841" y="5372"/>
                  <a:pt x="5804" y="4536"/>
                  <a:pt x="7021" y="4536"/>
                </a:cubicBezTo>
                <a:cubicBezTo>
                  <a:pt x="8175" y="4536"/>
                  <a:pt x="9211" y="5372"/>
                  <a:pt x="9211" y="6408"/>
                </a:cubicBezTo>
                <a:cubicBezTo>
                  <a:pt x="9211" y="6989"/>
                  <a:pt x="8820" y="7507"/>
                  <a:pt x="8312" y="7880"/>
                </a:cubicBezTo>
                <a:close/>
                <a:moveTo>
                  <a:pt x="3678" y="3709"/>
                </a:moveTo>
                <a:cubicBezTo>
                  <a:pt x="3487" y="3709"/>
                  <a:pt x="3287" y="3827"/>
                  <a:pt x="3287" y="4027"/>
                </a:cubicBezTo>
                <a:cubicBezTo>
                  <a:pt x="3287" y="4218"/>
                  <a:pt x="3487" y="4345"/>
                  <a:pt x="3678" y="4345"/>
                </a:cubicBezTo>
                <a:cubicBezTo>
                  <a:pt x="3860" y="4345"/>
                  <a:pt x="4005" y="4218"/>
                  <a:pt x="4005" y="4027"/>
                </a:cubicBezTo>
                <a:cubicBezTo>
                  <a:pt x="4005" y="3827"/>
                  <a:pt x="3860" y="3709"/>
                  <a:pt x="3678" y="3709"/>
                </a:cubicBezTo>
                <a:close/>
                <a:moveTo>
                  <a:pt x="7739" y="5572"/>
                </a:moveTo>
                <a:cubicBezTo>
                  <a:pt x="7603" y="5572"/>
                  <a:pt x="7485" y="5690"/>
                  <a:pt x="7485" y="5835"/>
                </a:cubicBezTo>
                <a:cubicBezTo>
                  <a:pt x="7485" y="5953"/>
                  <a:pt x="7603" y="6072"/>
                  <a:pt x="7739" y="6072"/>
                </a:cubicBezTo>
                <a:cubicBezTo>
                  <a:pt x="7921" y="6072"/>
                  <a:pt x="8057" y="5953"/>
                  <a:pt x="8057" y="5835"/>
                </a:cubicBezTo>
                <a:cubicBezTo>
                  <a:pt x="8057" y="5690"/>
                  <a:pt x="7921" y="5572"/>
                  <a:pt x="7739" y="557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effectLst/>
              <a:uLnTx/>
              <a:uFillTx/>
              <a:cs typeface="+mn-ea"/>
              <a:sym typeface="+mn-lt"/>
            </a:endParaRPr>
          </a:p>
        </p:txBody>
      </p:sp>
      <p:sp>
        <p:nvSpPr>
          <p:cNvPr id="30" name="文本框 29">
            <a:extLst>
              <a:ext uri="{FF2B5EF4-FFF2-40B4-BE49-F238E27FC236}">
                <a16:creationId xmlns:a16="http://schemas.microsoft.com/office/drawing/2014/main" id="{FC43EF4E-BAFB-4A79-8C6B-431E3056EE58}"/>
              </a:ext>
            </a:extLst>
          </p:cNvPr>
          <p:cNvSpPr txBox="1"/>
          <p:nvPr/>
        </p:nvSpPr>
        <p:spPr>
          <a:xfrm>
            <a:off x="7336314" y="6288110"/>
            <a:ext cx="1743349" cy="369332"/>
          </a:xfrm>
          <a:prstGeom prst="rect">
            <a:avLst/>
          </a:prstGeom>
          <a:noFill/>
        </p:spPr>
        <p:txBody>
          <a:bodyPr wrap="square">
            <a:spAutoFit/>
          </a:bodyPr>
          <a:lstStyle/>
          <a:p>
            <a:r>
              <a:rPr lang="en-US" altLang="zh-CN" dirty="0">
                <a:cs typeface="+mn-ea"/>
                <a:sym typeface="+mn-lt"/>
                <a:hlinkClick r:id="rId19"/>
              </a:rPr>
              <a:t>iMeta</a:t>
            </a:r>
            <a:endParaRPr lang="en-US" altLang="zh-CN" dirty="0">
              <a:cs typeface="+mn-ea"/>
              <a:sym typeface="+mn-lt"/>
              <a:hlinkClick r:id="rId20"/>
            </a:endParaRPr>
          </a:p>
        </p:txBody>
      </p:sp>
      <p:pic>
        <p:nvPicPr>
          <p:cNvPr id="3" name="图片 2">
            <a:extLst>
              <a:ext uri="{FF2B5EF4-FFF2-40B4-BE49-F238E27FC236}">
                <a16:creationId xmlns:a16="http://schemas.microsoft.com/office/drawing/2014/main" id="{90A6DB09-11F6-424D-980F-C604A861BD59}"/>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71770" y="767488"/>
            <a:ext cx="2377031" cy="3121644"/>
          </a:xfrm>
          <a:prstGeom prst="rect">
            <a:avLst/>
          </a:prstGeom>
        </p:spPr>
      </p:pic>
      <p:pic>
        <p:nvPicPr>
          <p:cNvPr id="11" name="图片 10">
            <a:extLst>
              <a:ext uri="{FF2B5EF4-FFF2-40B4-BE49-F238E27FC236}">
                <a16:creationId xmlns:a16="http://schemas.microsoft.com/office/drawing/2014/main" id="{8B3EA055-6AEF-46C6-903A-3E07960584E6}"/>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2488586" y="767488"/>
            <a:ext cx="2376904" cy="3121645"/>
          </a:xfrm>
          <a:prstGeom prst="rect">
            <a:avLst/>
          </a:prstGeom>
        </p:spPr>
      </p:pic>
      <p:pic>
        <p:nvPicPr>
          <p:cNvPr id="13" name="图片 12">
            <a:extLst>
              <a:ext uri="{FF2B5EF4-FFF2-40B4-BE49-F238E27FC236}">
                <a16:creationId xmlns:a16="http://schemas.microsoft.com/office/drawing/2014/main" id="{BC9FB483-EC5C-467A-ADF0-23C7FA6B3163}"/>
              </a:ext>
            </a:extLst>
          </p:cNvPr>
          <p:cNvPicPr>
            <a:picLocks noChangeAspect="1"/>
          </p:cNvPicPr>
          <p:nvPr/>
        </p:nvPicPr>
        <p:blipFill>
          <a:blip r:embed="rId23" cstate="screen">
            <a:extLst>
              <a:ext uri="{28A0092B-C50C-407E-A947-70E740481C1C}">
                <a14:useLocalDpi xmlns:a14="http://schemas.microsoft.com/office/drawing/2010/main"/>
              </a:ext>
            </a:extLst>
          </a:blip>
          <a:srcRect/>
          <a:stretch/>
        </p:blipFill>
        <p:spPr>
          <a:xfrm>
            <a:off x="4905936" y="768004"/>
            <a:ext cx="2375704" cy="3120613"/>
          </a:xfrm>
          <a:prstGeom prst="rect">
            <a:avLst/>
          </a:prstGeom>
        </p:spPr>
      </p:pic>
      <p:sp>
        <p:nvSpPr>
          <p:cNvPr id="22" name="文本框 21">
            <a:extLst>
              <a:ext uri="{FF2B5EF4-FFF2-40B4-BE49-F238E27FC236}">
                <a16:creationId xmlns:a16="http://schemas.microsoft.com/office/drawing/2014/main" id="{7A1582B2-5910-466D-9487-F1A5C3619261}"/>
              </a:ext>
            </a:extLst>
          </p:cNvPr>
          <p:cNvSpPr txBox="1"/>
          <p:nvPr/>
        </p:nvSpPr>
        <p:spPr>
          <a:xfrm>
            <a:off x="10345635" y="5579096"/>
            <a:ext cx="1743349" cy="369332"/>
          </a:xfrm>
          <a:prstGeom prst="rect">
            <a:avLst/>
          </a:prstGeom>
          <a:noFill/>
        </p:spPr>
        <p:txBody>
          <a:bodyPr wrap="square">
            <a:spAutoFit/>
          </a:bodyPr>
          <a:lstStyle/>
          <a:p>
            <a:r>
              <a:rPr lang="en-US" altLang="zh-CN" dirty="0">
                <a:cs typeface="+mn-ea"/>
                <a:sym typeface="+mn-lt"/>
                <a:hlinkClick r:id="rId24"/>
              </a:rPr>
              <a:t>iMetaScience</a:t>
            </a:r>
            <a:endParaRPr lang="en-US" altLang="zh-CN" dirty="0">
              <a:cs typeface="+mn-ea"/>
              <a:sym typeface="+mn-lt"/>
            </a:endParaRPr>
          </a:p>
        </p:txBody>
      </p:sp>
      <p:sp>
        <p:nvSpPr>
          <p:cNvPr id="31" name="iconfont-1177-866150">
            <a:extLst>
              <a:ext uri="{FF2B5EF4-FFF2-40B4-BE49-F238E27FC236}">
                <a16:creationId xmlns:a16="http://schemas.microsoft.com/office/drawing/2014/main" id="{283ADBDB-67CD-40BB-9125-2F4ECAB323C9}"/>
              </a:ext>
            </a:extLst>
          </p:cNvPr>
          <p:cNvSpPr>
            <a:spLocks noChangeAspect="1"/>
          </p:cNvSpPr>
          <p:nvPr/>
        </p:nvSpPr>
        <p:spPr bwMode="auto">
          <a:xfrm>
            <a:off x="9737791" y="6122508"/>
            <a:ext cx="646331" cy="646331"/>
          </a:xfrm>
          <a:custGeom>
            <a:avLst/>
            <a:gdLst>
              <a:gd name="T0" fmla="*/ 12800 w 12800"/>
              <a:gd name="T1" fmla="*/ 6400 h 12800"/>
              <a:gd name="T2" fmla="*/ 6400 w 12800"/>
              <a:gd name="T3" fmla="*/ 0 h 12800"/>
              <a:gd name="T4" fmla="*/ 0 w 12800"/>
              <a:gd name="T5" fmla="*/ 6400 h 12800"/>
              <a:gd name="T6" fmla="*/ 6400 w 12800"/>
              <a:gd name="T7" fmla="*/ 12800 h 12800"/>
              <a:gd name="T8" fmla="*/ 12800 w 12800"/>
              <a:gd name="T9" fmla="*/ 6400 h 12800"/>
              <a:gd name="T10" fmla="*/ 4681 w 12800"/>
              <a:gd name="T11" fmla="*/ 6400 h 12800"/>
              <a:gd name="T12" fmla="*/ 4681 w 12800"/>
              <a:gd name="T13" fmla="*/ 5175 h 12800"/>
              <a:gd name="T14" fmla="*/ 5432 w 12800"/>
              <a:gd name="T15" fmla="*/ 5175 h 12800"/>
              <a:gd name="T16" fmla="*/ 5432 w 12800"/>
              <a:gd name="T17" fmla="*/ 4435 h 12800"/>
              <a:gd name="T18" fmla="*/ 6824 w 12800"/>
              <a:gd name="T19" fmla="*/ 2716 h 12800"/>
              <a:gd name="T20" fmla="*/ 8125 w 12800"/>
              <a:gd name="T21" fmla="*/ 2716 h 12800"/>
              <a:gd name="T22" fmla="*/ 8125 w 12800"/>
              <a:gd name="T23" fmla="*/ 3938 h 12800"/>
              <a:gd name="T24" fmla="*/ 7209 w 12800"/>
              <a:gd name="T25" fmla="*/ 3938 h 12800"/>
              <a:gd name="T26" fmla="*/ 6646 w 12800"/>
              <a:gd name="T27" fmla="*/ 4562 h 12800"/>
              <a:gd name="T28" fmla="*/ 6646 w 12800"/>
              <a:gd name="T29" fmla="*/ 5175 h 12800"/>
              <a:gd name="T30" fmla="*/ 8058 w 12800"/>
              <a:gd name="T31" fmla="*/ 5175 h 12800"/>
              <a:gd name="T32" fmla="*/ 7865 w 12800"/>
              <a:gd name="T33" fmla="*/ 6400 h 12800"/>
              <a:gd name="T34" fmla="*/ 6646 w 12800"/>
              <a:gd name="T35" fmla="*/ 6400 h 12800"/>
              <a:gd name="T36" fmla="*/ 6646 w 12800"/>
              <a:gd name="T37" fmla="*/ 10094 h 12800"/>
              <a:gd name="T38" fmla="*/ 5432 w 12800"/>
              <a:gd name="T39" fmla="*/ 10094 h 12800"/>
              <a:gd name="T40" fmla="*/ 5432 w 12800"/>
              <a:gd name="T41" fmla="*/ 6400 h 12800"/>
              <a:gd name="T42" fmla="*/ 4681 w 12800"/>
              <a:gd name="T43"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00" h="12800">
                <a:moveTo>
                  <a:pt x="12800" y="6400"/>
                </a:moveTo>
                <a:cubicBezTo>
                  <a:pt x="12800" y="2865"/>
                  <a:pt x="9935" y="0"/>
                  <a:pt x="6400" y="0"/>
                </a:cubicBezTo>
                <a:cubicBezTo>
                  <a:pt x="2865" y="0"/>
                  <a:pt x="0" y="2865"/>
                  <a:pt x="0" y="6400"/>
                </a:cubicBezTo>
                <a:cubicBezTo>
                  <a:pt x="0" y="9935"/>
                  <a:pt x="2865" y="12800"/>
                  <a:pt x="6400" y="12800"/>
                </a:cubicBezTo>
                <a:cubicBezTo>
                  <a:pt x="9935" y="12800"/>
                  <a:pt x="12800" y="9935"/>
                  <a:pt x="12800" y="6400"/>
                </a:cubicBezTo>
                <a:close/>
                <a:moveTo>
                  <a:pt x="4681" y="6400"/>
                </a:moveTo>
                <a:lnTo>
                  <a:pt x="4681" y="5175"/>
                </a:lnTo>
                <a:lnTo>
                  <a:pt x="5432" y="5175"/>
                </a:lnTo>
                <a:lnTo>
                  <a:pt x="5432" y="4435"/>
                </a:lnTo>
                <a:cubicBezTo>
                  <a:pt x="5432" y="3436"/>
                  <a:pt x="5730" y="2716"/>
                  <a:pt x="6824" y="2716"/>
                </a:cubicBezTo>
                <a:lnTo>
                  <a:pt x="8125" y="2716"/>
                </a:lnTo>
                <a:lnTo>
                  <a:pt x="8125" y="3938"/>
                </a:lnTo>
                <a:lnTo>
                  <a:pt x="7209" y="3938"/>
                </a:lnTo>
                <a:cubicBezTo>
                  <a:pt x="6750" y="3938"/>
                  <a:pt x="6646" y="4243"/>
                  <a:pt x="6646" y="4562"/>
                </a:cubicBezTo>
                <a:lnTo>
                  <a:pt x="6646" y="5175"/>
                </a:lnTo>
                <a:lnTo>
                  <a:pt x="8058" y="5175"/>
                </a:lnTo>
                <a:lnTo>
                  <a:pt x="7865" y="6400"/>
                </a:lnTo>
                <a:lnTo>
                  <a:pt x="6646" y="6400"/>
                </a:lnTo>
                <a:lnTo>
                  <a:pt x="6646" y="10094"/>
                </a:lnTo>
                <a:lnTo>
                  <a:pt x="5432" y="10094"/>
                </a:lnTo>
                <a:lnTo>
                  <a:pt x="5432" y="6400"/>
                </a:lnTo>
                <a:lnTo>
                  <a:pt x="4681" y="6400"/>
                </a:lnTo>
                <a:close/>
              </a:path>
            </a:pathLst>
          </a:custGeom>
          <a:solidFill>
            <a:schemeClr val="accent1"/>
          </a:solidFill>
          <a:ln>
            <a:noFill/>
          </a:ln>
        </p:spPr>
        <p:txBody>
          <a:bodyPr/>
          <a:lstStyle/>
          <a:p>
            <a:endParaRPr lang="zh-CN" altLang="en-US">
              <a:cs typeface="+mn-ea"/>
              <a:sym typeface="+mn-lt"/>
            </a:endParaRPr>
          </a:p>
        </p:txBody>
      </p:sp>
      <p:sp>
        <p:nvSpPr>
          <p:cNvPr id="33" name="iconfont-1177-634580">
            <a:extLst>
              <a:ext uri="{FF2B5EF4-FFF2-40B4-BE49-F238E27FC236}">
                <a16:creationId xmlns:a16="http://schemas.microsoft.com/office/drawing/2014/main" id="{2E873BFF-7C64-447E-B21D-0C3F606EC599}"/>
              </a:ext>
            </a:extLst>
          </p:cNvPr>
          <p:cNvSpPr>
            <a:spLocks noChangeAspect="1"/>
          </p:cNvSpPr>
          <p:nvPr/>
        </p:nvSpPr>
        <p:spPr bwMode="auto">
          <a:xfrm>
            <a:off x="9765251" y="5489733"/>
            <a:ext cx="596683" cy="596683"/>
          </a:xfrm>
          <a:custGeom>
            <a:avLst/>
            <a:gdLst>
              <a:gd name="T0" fmla="*/ 12800 w 12800"/>
              <a:gd name="T1" fmla="*/ 6400 h 12800"/>
              <a:gd name="T2" fmla="*/ 6400 w 12800"/>
              <a:gd name="T3" fmla="*/ 0 h 12800"/>
              <a:gd name="T4" fmla="*/ 0 w 12800"/>
              <a:gd name="T5" fmla="*/ 6400 h 12800"/>
              <a:gd name="T6" fmla="*/ 6400 w 12800"/>
              <a:gd name="T7" fmla="*/ 12800 h 12800"/>
              <a:gd name="T8" fmla="*/ 12800 w 12800"/>
              <a:gd name="T9" fmla="*/ 6400 h 12800"/>
              <a:gd name="T10" fmla="*/ 2954 w 12800"/>
              <a:gd name="T11" fmla="*/ 8674 h 12800"/>
              <a:gd name="T12" fmla="*/ 3291 w 12800"/>
              <a:gd name="T13" fmla="*/ 8696 h 12800"/>
              <a:gd name="T14" fmla="*/ 5047 w 12800"/>
              <a:gd name="T15" fmla="*/ 8056 h 12800"/>
              <a:gd name="T16" fmla="*/ 3727 w 12800"/>
              <a:gd name="T17" fmla="*/ 7004 h 12800"/>
              <a:gd name="T18" fmla="*/ 3992 w 12800"/>
              <a:gd name="T19" fmla="*/ 7033 h 12800"/>
              <a:gd name="T20" fmla="*/ 4365 w 12800"/>
              <a:gd name="T21" fmla="*/ 6982 h 12800"/>
              <a:gd name="T22" fmla="*/ 3230 w 12800"/>
              <a:gd name="T23" fmla="*/ 5494 h 12800"/>
              <a:gd name="T24" fmla="*/ 3230 w 12800"/>
              <a:gd name="T25" fmla="*/ 5475 h 12800"/>
              <a:gd name="T26" fmla="*/ 3871 w 12800"/>
              <a:gd name="T27" fmla="*/ 5670 h 12800"/>
              <a:gd name="T28" fmla="*/ 3242 w 12800"/>
              <a:gd name="T29" fmla="*/ 4407 h 12800"/>
              <a:gd name="T30" fmla="*/ 3434 w 12800"/>
              <a:gd name="T31" fmla="*/ 3651 h 12800"/>
              <a:gd name="T32" fmla="*/ 6348 w 12800"/>
              <a:gd name="T33" fmla="*/ 5261 h 12800"/>
              <a:gd name="T34" fmla="*/ 6312 w 12800"/>
              <a:gd name="T35" fmla="*/ 4920 h 12800"/>
              <a:gd name="T36" fmla="*/ 7725 w 12800"/>
              <a:gd name="T37" fmla="*/ 3446 h 12800"/>
              <a:gd name="T38" fmla="*/ 8758 w 12800"/>
              <a:gd name="T39" fmla="*/ 3933 h 12800"/>
              <a:gd name="T40" fmla="*/ 9655 w 12800"/>
              <a:gd name="T41" fmla="*/ 3587 h 12800"/>
              <a:gd name="T42" fmla="*/ 9033 w 12800"/>
              <a:gd name="T43" fmla="*/ 4399 h 12800"/>
              <a:gd name="T44" fmla="*/ 9846 w 12800"/>
              <a:gd name="T45" fmla="*/ 4177 h 12800"/>
              <a:gd name="T46" fmla="*/ 9140 w 12800"/>
              <a:gd name="T47" fmla="*/ 4936 h 12800"/>
              <a:gd name="T48" fmla="*/ 9144 w 12800"/>
              <a:gd name="T49" fmla="*/ 5128 h 12800"/>
              <a:gd name="T50" fmla="*/ 5121 w 12800"/>
              <a:gd name="T51" fmla="*/ 9353 h 12800"/>
              <a:gd name="T52" fmla="*/ 2954 w 12800"/>
              <a:gd name="T53" fmla="*/ 8674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00" h="12800">
                <a:moveTo>
                  <a:pt x="12800" y="6400"/>
                </a:moveTo>
                <a:cubicBezTo>
                  <a:pt x="12800" y="2865"/>
                  <a:pt x="9935" y="0"/>
                  <a:pt x="6400" y="0"/>
                </a:cubicBezTo>
                <a:cubicBezTo>
                  <a:pt x="2865" y="0"/>
                  <a:pt x="0" y="2865"/>
                  <a:pt x="0" y="6400"/>
                </a:cubicBezTo>
                <a:cubicBezTo>
                  <a:pt x="0" y="9935"/>
                  <a:pt x="2865" y="12800"/>
                  <a:pt x="6400" y="12800"/>
                </a:cubicBezTo>
                <a:cubicBezTo>
                  <a:pt x="9935" y="12800"/>
                  <a:pt x="12800" y="9935"/>
                  <a:pt x="12800" y="6400"/>
                </a:cubicBezTo>
                <a:close/>
                <a:moveTo>
                  <a:pt x="2954" y="8674"/>
                </a:moveTo>
                <a:cubicBezTo>
                  <a:pt x="3064" y="8688"/>
                  <a:pt x="3177" y="8696"/>
                  <a:pt x="3291" y="8696"/>
                </a:cubicBezTo>
                <a:cubicBezTo>
                  <a:pt x="3954" y="8697"/>
                  <a:pt x="4564" y="8458"/>
                  <a:pt x="5047" y="8056"/>
                </a:cubicBezTo>
                <a:cubicBezTo>
                  <a:pt x="4428" y="8042"/>
                  <a:pt x="3906" y="7604"/>
                  <a:pt x="3727" y="7004"/>
                </a:cubicBezTo>
                <a:cubicBezTo>
                  <a:pt x="3813" y="7022"/>
                  <a:pt x="3902" y="7032"/>
                  <a:pt x="3992" y="7033"/>
                </a:cubicBezTo>
                <a:cubicBezTo>
                  <a:pt x="4122" y="7034"/>
                  <a:pt x="4246" y="7016"/>
                  <a:pt x="4365" y="6982"/>
                </a:cubicBezTo>
                <a:cubicBezTo>
                  <a:pt x="3718" y="6839"/>
                  <a:pt x="3230" y="6225"/>
                  <a:pt x="3230" y="5494"/>
                </a:cubicBezTo>
                <a:lnTo>
                  <a:pt x="3230" y="5475"/>
                </a:lnTo>
                <a:cubicBezTo>
                  <a:pt x="3421" y="5590"/>
                  <a:pt x="3639" y="5660"/>
                  <a:pt x="3871" y="5670"/>
                </a:cubicBezTo>
                <a:cubicBezTo>
                  <a:pt x="3492" y="5396"/>
                  <a:pt x="3242" y="4931"/>
                  <a:pt x="3242" y="4407"/>
                </a:cubicBezTo>
                <a:cubicBezTo>
                  <a:pt x="3242" y="4130"/>
                  <a:pt x="3312" y="3872"/>
                  <a:pt x="3434" y="3651"/>
                </a:cubicBezTo>
                <a:cubicBezTo>
                  <a:pt x="4131" y="4573"/>
                  <a:pt x="5174" y="5185"/>
                  <a:pt x="6348" y="5261"/>
                </a:cubicBezTo>
                <a:cubicBezTo>
                  <a:pt x="6324" y="5151"/>
                  <a:pt x="6312" y="5037"/>
                  <a:pt x="6312" y="4920"/>
                </a:cubicBezTo>
                <a:cubicBezTo>
                  <a:pt x="6312" y="4093"/>
                  <a:pt x="6945" y="3433"/>
                  <a:pt x="7725" y="3446"/>
                </a:cubicBezTo>
                <a:cubicBezTo>
                  <a:pt x="8132" y="3453"/>
                  <a:pt x="8500" y="3640"/>
                  <a:pt x="8758" y="3933"/>
                </a:cubicBezTo>
                <a:cubicBezTo>
                  <a:pt x="9080" y="3871"/>
                  <a:pt x="9382" y="3753"/>
                  <a:pt x="9655" y="3587"/>
                </a:cubicBezTo>
                <a:cubicBezTo>
                  <a:pt x="9550" y="3932"/>
                  <a:pt x="9325" y="4219"/>
                  <a:pt x="9033" y="4399"/>
                </a:cubicBezTo>
                <a:cubicBezTo>
                  <a:pt x="9320" y="4367"/>
                  <a:pt x="9592" y="4291"/>
                  <a:pt x="9846" y="4177"/>
                </a:cubicBezTo>
                <a:cubicBezTo>
                  <a:pt x="9656" y="4472"/>
                  <a:pt x="9416" y="4730"/>
                  <a:pt x="9140" y="4936"/>
                </a:cubicBezTo>
                <a:cubicBezTo>
                  <a:pt x="9143" y="5000"/>
                  <a:pt x="9144" y="5064"/>
                  <a:pt x="9144" y="5128"/>
                </a:cubicBezTo>
                <a:cubicBezTo>
                  <a:pt x="9144" y="7091"/>
                  <a:pt x="7721" y="9354"/>
                  <a:pt x="5121" y="9353"/>
                </a:cubicBezTo>
                <a:cubicBezTo>
                  <a:pt x="4323" y="9354"/>
                  <a:pt x="3579" y="9104"/>
                  <a:pt x="2954" y="8674"/>
                </a:cubicBezTo>
                <a:close/>
              </a:path>
            </a:pathLst>
          </a:custGeom>
          <a:solidFill>
            <a:schemeClr val="accent1"/>
          </a:solidFill>
          <a:ln>
            <a:noFill/>
          </a:ln>
        </p:spPr>
        <p:txBody>
          <a:bodyPr/>
          <a:lstStyle/>
          <a:p>
            <a:endParaRPr lang="zh-CN" altLang="en-US">
              <a:cs typeface="+mn-ea"/>
              <a:sym typeface="+mn-lt"/>
            </a:endParaRPr>
          </a:p>
        </p:txBody>
      </p:sp>
      <p:sp>
        <p:nvSpPr>
          <p:cNvPr id="34" name="文本框 33">
            <a:extLst>
              <a:ext uri="{FF2B5EF4-FFF2-40B4-BE49-F238E27FC236}">
                <a16:creationId xmlns:a16="http://schemas.microsoft.com/office/drawing/2014/main" id="{E056FBEB-7C3D-41D7-8BFF-1D267CE11441}"/>
              </a:ext>
            </a:extLst>
          </p:cNvPr>
          <p:cNvSpPr txBox="1"/>
          <p:nvPr/>
        </p:nvSpPr>
        <p:spPr>
          <a:xfrm>
            <a:off x="10345634" y="6268746"/>
            <a:ext cx="1743349" cy="369332"/>
          </a:xfrm>
          <a:prstGeom prst="rect">
            <a:avLst/>
          </a:prstGeom>
          <a:noFill/>
        </p:spPr>
        <p:txBody>
          <a:bodyPr wrap="square">
            <a:spAutoFit/>
          </a:bodyPr>
          <a:lstStyle/>
          <a:p>
            <a:r>
              <a:rPr lang="en-US" altLang="zh-CN" dirty="0">
                <a:cs typeface="+mn-ea"/>
                <a:sym typeface="+mn-lt"/>
                <a:hlinkClick r:id="rId25"/>
              </a:rPr>
              <a:t>iMetaScience</a:t>
            </a:r>
            <a:endParaRPr lang="en-US" altLang="zh-CN" dirty="0">
              <a:cs typeface="+mn-ea"/>
              <a:sym typeface="+mn-lt"/>
            </a:endParaRPr>
          </a:p>
        </p:txBody>
      </p:sp>
    </p:spTree>
    <p:extLst>
      <p:ext uri="{BB962C8B-B14F-4D97-AF65-F5344CB8AC3E}">
        <p14:creationId xmlns:p14="http://schemas.microsoft.com/office/powerpoint/2010/main" val="78457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B943D-AD13-9A49-B4F5-EB8A504E0A35}"/>
              </a:ext>
            </a:extLst>
          </p:cNvPr>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Introduction</a:t>
            </a:r>
          </a:p>
        </p:txBody>
      </p:sp>
      <p:pic>
        <p:nvPicPr>
          <p:cNvPr id="2" name="Picture 4" descr="查看源图像">
            <a:extLst>
              <a:ext uri="{FF2B5EF4-FFF2-40B4-BE49-F238E27FC236}">
                <a16:creationId xmlns:a16="http://schemas.microsoft.com/office/drawing/2014/main" id="{C50986D6-67CD-8714-02F2-1F718A2E7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148" y="1511112"/>
            <a:ext cx="3593439" cy="236452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79EF96EB-210D-7493-FE6A-9B7B6BF44813}"/>
              </a:ext>
            </a:extLst>
          </p:cNvPr>
          <p:cNvSpPr txBox="1"/>
          <p:nvPr/>
        </p:nvSpPr>
        <p:spPr>
          <a:xfrm>
            <a:off x="281413" y="1192819"/>
            <a:ext cx="7938459" cy="3785652"/>
          </a:xfrm>
          <a:prstGeom prst="rect">
            <a:avLst/>
          </a:prstGeom>
          <a:noFill/>
        </p:spPr>
        <p:txBody>
          <a:bodyPr wrap="square">
            <a:spAutoFit/>
          </a:bodyPr>
          <a:lstStyle/>
          <a:p>
            <a:pPr algn="just"/>
            <a:r>
              <a:rPr lang="en-US" altLang="zh-CN" sz="2400" dirty="0">
                <a:solidFill>
                  <a:srgbClr val="000000"/>
                </a:solidFill>
                <a:effectLst/>
                <a:latin typeface="Times New Roman" panose="02020603050405020304" pitchFamily="18" charset="0"/>
                <a:ea typeface="微软雅黑" panose="020B0503020204020204" pitchFamily="34" charset="-122"/>
              </a:rPr>
              <a:t>     Oysters are the mariculture variety with the highest aquaculture yield in the world.</a:t>
            </a:r>
          </a:p>
          <a:p>
            <a:pPr algn="just"/>
            <a:endParaRPr lang="en-US" altLang="zh-CN" sz="2400" dirty="0">
              <a:solidFill>
                <a:srgbClr val="000000"/>
              </a:solidFill>
              <a:latin typeface="Times New Roman" panose="02020603050405020304" pitchFamily="18" charset="0"/>
              <a:ea typeface="微软雅黑" panose="020B0503020204020204" pitchFamily="34" charset="-122"/>
            </a:endParaRPr>
          </a:p>
          <a:p>
            <a:pPr algn="just"/>
            <a:r>
              <a:rPr lang="en-US" altLang="zh-CN" sz="2400" dirty="0">
                <a:solidFill>
                  <a:srgbClr val="000000"/>
                </a:solidFill>
                <a:latin typeface="Times New Roman" panose="02020603050405020304" pitchFamily="18" charset="0"/>
                <a:ea typeface="微软雅黑" panose="020B0503020204020204" pitchFamily="34" charset="-122"/>
              </a:rPr>
              <a:t>     Being filter feeders, oysters can filter up to five liters of seawater through their gills every hour.</a:t>
            </a:r>
          </a:p>
          <a:p>
            <a:pPr algn="just"/>
            <a:endParaRPr lang="en-US" altLang="zh-CN" sz="2400" dirty="0">
              <a:solidFill>
                <a:srgbClr val="000000"/>
              </a:solidFill>
              <a:latin typeface="Times New Roman" panose="02020603050405020304" pitchFamily="18" charset="0"/>
              <a:ea typeface="微软雅黑" panose="020B0503020204020204" pitchFamily="34" charset="-122"/>
            </a:endParaRPr>
          </a:p>
          <a:p>
            <a:pPr algn="just"/>
            <a:r>
              <a:rPr lang="en-US" altLang="zh-CN" sz="2400" dirty="0">
                <a:solidFill>
                  <a:srgbClr val="000000"/>
                </a:solidFill>
                <a:latin typeface="Times New Roman" panose="02020603050405020304" pitchFamily="18" charset="0"/>
                <a:ea typeface="微软雅黑" panose="020B0503020204020204" pitchFamily="34" charset="-122"/>
              </a:rPr>
              <a:t>     Oysters have evidently no acquired immune system.</a:t>
            </a:r>
          </a:p>
          <a:p>
            <a:pPr algn="just"/>
            <a:endParaRPr lang="en-US" altLang="zh-CN" sz="2400" dirty="0">
              <a:solidFill>
                <a:srgbClr val="000000"/>
              </a:solidFill>
              <a:latin typeface="Times New Roman" panose="02020603050405020304" pitchFamily="18" charset="0"/>
              <a:ea typeface="微软雅黑" panose="020B0503020204020204" pitchFamily="34" charset="-122"/>
            </a:endParaRPr>
          </a:p>
          <a:p>
            <a:pPr algn="just"/>
            <a:r>
              <a:rPr lang="en-US" altLang="zh-CN" sz="2400" dirty="0">
                <a:solidFill>
                  <a:srgbClr val="000000"/>
                </a:solidFill>
                <a:latin typeface="Times New Roman" panose="02020603050405020304" pitchFamily="18" charset="0"/>
                <a:ea typeface="微软雅黑" panose="020B0503020204020204" pitchFamily="34" charset="-122"/>
              </a:rPr>
              <a:t>     The identification of oyster pathogens is a top priority for oyster disease prevention and control.</a:t>
            </a:r>
            <a:endParaRPr lang="zh-CN" altLang="en-US" sz="2400" dirty="0">
              <a:solidFill>
                <a:srgbClr val="000000"/>
              </a:solidFill>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326978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B943D-AD13-9A49-B4F5-EB8A504E0A35}"/>
              </a:ext>
            </a:extLst>
          </p:cNvPr>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Introduction</a:t>
            </a:r>
          </a:p>
        </p:txBody>
      </p:sp>
      <p:sp>
        <p:nvSpPr>
          <p:cNvPr id="4" name="文本框 3">
            <a:extLst>
              <a:ext uri="{FF2B5EF4-FFF2-40B4-BE49-F238E27FC236}">
                <a16:creationId xmlns:a16="http://schemas.microsoft.com/office/drawing/2014/main" id="{0BA61732-7F6C-4E4B-231C-B5BFD67E754C}"/>
              </a:ext>
            </a:extLst>
          </p:cNvPr>
          <p:cNvSpPr txBox="1"/>
          <p:nvPr/>
        </p:nvSpPr>
        <p:spPr>
          <a:xfrm>
            <a:off x="836579" y="1579439"/>
            <a:ext cx="10797702" cy="2941639"/>
          </a:xfrm>
          <a:prstGeom prst="rect">
            <a:avLst/>
          </a:prstGeom>
          <a:noFill/>
        </p:spPr>
        <p:txBody>
          <a:bodyPr wrap="square">
            <a:spAutoFit/>
          </a:bodyPr>
          <a:lstStyle/>
          <a:p>
            <a:pPr>
              <a:lnSpc>
                <a:spcPct val="200000"/>
              </a:lnSpc>
            </a:pPr>
            <a:r>
              <a:rPr lang="en-US" altLang="zh-CN" sz="2400" dirty="0">
                <a:solidFill>
                  <a:srgbClr val="000000"/>
                </a:solidFill>
                <a:effectLst/>
                <a:latin typeface="Times New Roman" panose="02020603050405020304" pitchFamily="18" charset="0"/>
                <a:ea typeface="微软雅黑" panose="020B0503020204020204" pitchFamily="34" charset="-122"/>
              </a:rPr>
              <a:t>      With the development of high-throughput sequencing technologies, methods such as </a:t>
            </a:r>
            <a:r>
              <a:rPr lang="en-US" altLang="zh-CN" sz="2400" dirty="0" err="1">
                <a:solidFill>
                  <a:srgbClr val="000000"/>
                </a:solidFill>
                <a:effectLst/>
                <a:latin typeface="Times New Roman" panose="02020603050405020304" pitchFamily="18" charset="0"/>
                <a:ea typeface="微软雅黑" panose="020B0503020204020204" pitchFamily="34" charset="-122"/>
              </a:rPr>
              <a:t>viromics</a:t>
            </a:r>
            <a:r>
              <a:rPr lang="en-US" altLang="zh-CN" sz="2400" dirty="0">
                <a:solidFill>
                  <a:srgbClr val="000000"/>
                </a:solidFill>
                <a:effectLst/>
                <a:latin typeface="Times New Roman" panose="02020603050405020304" pitchFamily="18" charset="0"/>
                <a:ea typeface="微软雅黑" panose="020B0503020204020204" pitchFamily="34" charset="-122"/>
              </a:rPr>
              <a:t> and meta-transcriptomics have overcome the dependence of traditional virology studies on host cell culture and greatly improved the efficiency of the discovery and identification of new viruses in invertebrates.</a:t>
            </a:r>
            <a:endParaRPr lang="zh-CN" altLang="en-US" sz="2400" dirty="0"/>
          </a:p>
        </p:txBody>
      </p:sp>
    </p:spTree>
    <p:extLst>
      <p:ext uri="{BB962C8B-B14F-4D97-AF65-F5344CB8AC3E}">
        <p14:creationId xmlns:p14="http://schemas.microsoft.com/office/powerpoint/2010/main" val="45389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B943D-AD13-9A49-B4F5-EB8A504E0A35}"/>
              </a:ext>
            </a:extLst>
          </p:cNvPr>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rPr>
              <a:t>Materials and Methods</a:t>
            </a:r>
            <a:endParaRPr lang="en-US" sz="3200" b="1" dirty="0">
              <a:latin typeface="Arial" panose="020B0604020202020204" pitchFamily="34" charset="0"/>
              <a:cs typeface="Arial" panose="020B0604020202020204" pitchFamily="34" charset="0"/>
            </a:endParaRPr>
          </a:p>
        </p:txBody>
      </p:sp>
      <p:grpSp>
        <p:nvGrpSpPr>
          <p:cNvPr id="22" name="组合 21">
            <a:extLst>
              <a:ext uri="{FF2B5EF4-FFF2-40B4-BE49-F238E27FC236}">
                <a16:creationId xmlns:a16="http://schemas.microsoft.com/office/drawing/2014/main" id="{278ED82A-7EEF-44B2-419A-5D707371D3E0}"/>
              </a:ext>
            </a:extLst>
          </p:cNvPr>
          <p:cNvGrpSpPr/>
          <p:nvPr/>
        </p:nvGrpSpPr>
        <p:grpSpPr>
          <a:xfrm>
            <a:off x="1165360" y="1658822"/>
            <a:ext cx="10264640" cy="4100661"/>
            <a:chOff x="215542" y="1418734"/>
            <a:chExt cx="8947889" cy="4100661"/>
          </a:xfrm>
        </p:grpSpPr>
        <p:sp>
          <p:nvSpPr>
            <p:cNvPr id="14" name="矩形: 圆角 13">
              <a:extLst>
                <a:ext uri="{FF2B5EF4-FFF2-40B4-BE49-F238E27FC236}">
                  <a16:creationId xmlns:a16="http://schemas.microsoft.com/office/drawing/2014/main" id="{E349885A-65AA-A38A-5A2A-7E61FCEEF87B}"/>
                </a:ext>
              </a:extLst>
            </p:cNvPr>
            <p:cNvSpPr/>
            <p:nvPr/>
          </p:nvSpPr>
          <p:spPr>
            <a:xfrm>
              <a:off x="6880138" y="1418735"/>
              <a:ext cx="2283293" cy="410066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44EFDFFF-4C3B-A652-AA38-32E7B42BC81F}"/>
                </a:ext>
              </a:extLst>
            </p:cNvPr>
            <p:cNvSpPr/>
            <p:nvPr/>
          </p:nvSpPr>
          <p:spPr>
            <a:xfrm>
              <a:off x="3471655" y="1418734"/>
              <a:ext cx="2158736" cy="410066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a:extLst>
                <a:ext uri="{FF2B5EF4-FFF2-40B4-BE49-F238E27FC236}">
                  <a16:creationId xmlns:a16="http://schemas.microsoft.com/office/drawing/2014/main" id="{5CBFD29F-882C-1730-DB7E-E34BF21C1A1A}"/>
                </a:ext>
              </a:extLst>
            </p:cNvPr>
            <p:cNvGrpSpPr/>
            <p:nvPr/>
          </p:nvGrpSpPr>
          <p:grpSpPr>
            <a:xfrm>
              <a:off x="215542" y="1418734"/>
              <a:ext cx="3121550" cy="4100660"/>
              <a:chOff x="215542" y="1418734"/>
              <a:chExt cx="3121550" cy="4100660"/>
            </a:xfrm>
          </p:grpSpPr>
          <p:sp>
            <p:nvSpPr>
              <p:cNvPr id="2" name="矩形: 圆角 1">
                <a:extLst>
                  <a:ext uri="{FF2B5EF4-FFF2-40B4-BE49-F238E27FC236}">
                    <a16:creationId xmlns:a16="http://schemas.microsoft.com/office/drawing/2014/main" id="{CAC577D9-5435-C2C7-108E-6892547DA718}"/>
                  </a:ext>
                </a:extLst>
              </p:cNvPr>
              <p:cNvSpPr/>
              <p:nvPr/>
            </p:nvSpPr>
            <p:spPr>
              <a:xfrm>
                <a:off x="215542" y="1418734"/>
                <a:ext cx="1935585" cy="410066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DA81A97E-2967-CBEF-B667-555A63A27C8E}"/>
                  </a:ext>
                </a:extLst>
              </p:cNvPr>
              <p:cNvSpPr txBox="1"/>
              <p:nvPr/>
            </p:nvSpPr>
            <p:spPr>
              <a:xfrm>
                <a:off x="422258" y="1714778"/>
                <a:ext cx="1811243" cy="3428439"/>
              </a:xfrm>
              <a:prstGeom prst="rect">
                <a:avLst/>
              </a:prstGeom>
              <a:noFill/>
            </p:spPr>
            <p:txBody>
              <a:bodyPr wrap="square" rtlCol="0">
                <a:spAutoFit/>
              </a:bodyPr>
              <a:lstStyle/>
              <a:p>
                <a:pPr>
                  <a:lnSpc>
                    <a:spcPct val="150000"/>
                  </a:lnSpc>
                </a:pPr>
                <a:r>
                  <a:rPr lang="en-US" altLang="zh-CN" sz="2100" kern="0" dirty="0" err="1">
                    <a:effectLst/>
                    <a:latin typeface="微软雅黑" panose="020B0503020204020204" pitchFamily="34" charset="-122"/>
                    <a:ea typeface="微软雅黑" panose="020B0503020204020204" pitchFamily="34" charset="-122"/>
                    <a:cs typeface="宋体" panose="02010600030101010101" pitchFamily="2" charset="-122"/>
                  </a:rPr>
                  <a:t>QinZhou</a:t>
                </a:r>
                <a:endParaRPr lang="en-US" altLang="zh-CN" sz="2100" kern="0" dirty="0">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100" kern="0" dirty="0" err="1">
                    <a:latin typeface="微软雅黑" panose="020B0503020204020204" pitchFamily="34" charset="-122"/>
                    <a:ea typeface="微软雅黑" panose="020B0503020204020204" pitchFamily="34" charset="-122"/>
                    <a:cs typeface="宋体" panose="02010600030101010101" pitchFamily="2" charset="-122"/>
                  </a:rPr>
                  <a:t>YangJiang</a:t>
                </a:r>
                <a:endParaRPr lang="en-US" altLang="zh-CN" sz="2100" kern="0" dirty="0">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100" kern="0" dirty="0" err="1">
                    <a:effectLst/>
                    <a:latin typeface="微软雅黑" panose="020B0503020204020204" pitchFamily="34" charset="-122"/>
                    <a:ea typeface="微软雅黑" panose="020B0503020204020204" pitchFamily="34" charset="-122"/>
                    <a:cs typeface="宋体" panose="02010600030101010101" pitchFamily="2" charset="-122"/>
                  </a:rPr>
                  <a:t>ZhuHai</a:t>
                </a:r>
                <a:endParaRPr lang="en-US" altLang="zh-CN" sz="2100" kern="0" dirty="0">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100" kern="0" dirty="0" err="1">
                    <a:effectLst/>
                    <a:latin typeface="微软雅黑" panose="020B0503020204020204" pitchFamily="34" charset="-122"/>
                    <a:ea typeface="微软雅黑" panose="020B0503020204020204" pitchFamily="34" charset="-122"/>
                    <a:cs typeface="宋体" panose="02010600030101010101" pitchFamily="2" charset="-122"/>
                  </a:rPr>
                  <a:t>HuiDong</a:t>
                </a:r>
                <a:endParaRPr lang="en-US" altLang="zh-CN" sz="2100" kern="0" dirty="0">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100" kern="0" dirty="0" err="1">
                    <a:effectLst/>
                    <a:latin typeface="微软雅黑" panose="020B0503020204020204" pitchFamily="34" charset="-122"/>
                    <a:ea typeface="微软雅黑" panose="020B0503020204020204" pitchFamily="34" charset="-122"/>
                    <a:cs typeface="宋体" panose="02010600030101010101" pitchFamily="2" charset="-122"/>
                  </a:rPr>
                  <a:t>LianJiang</a:t>
                </a:r>
                <a:endParaRPr lang="en-US" altLang="zh-CN" sz="2100" kern="0" dirty="0">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100" kern="0" dirty="0" err="1">
                    <a:effectLst/>
                    <a:latin typeface="微软雅黑" panose="020B0503020204020204" pitchFamily="34" charset="-122"/>
                    <a:ea typeface="微软雅黑" panose="020B0503020204020204" pitchFamily="34" charset="-122"/>
                    <a:cs typeface="宋体" panose="02010600030101010101" pitchFamily="2" charset="-122"/>
                  </a:rPr>
                  <a:t>ShenZhen</a:t>
                </a:r>
                <a:endParaRPr lang="en-US" altLang="zh-CN" sz="2100" kern="0" dirty="0">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100" kern="0" dirty="0" err="1">
                    <a:effectLst/>
                    <a:latin typeface="微软雅黑" panose="020B0503020204020204" pitchFamily="34" charset="-122"/>
                    <a:ea typeface="微软雅黑" panose="020B0503020204020204" pitchFamily="34" charset="-122"/>
                    <a:cs typeface="宋体" panose="02010600030101010101" pitchFamily="2" charset="-122"/>
                  </a:rPr>
                  <a:t>TanWei</a:t>
                </a:r>
                <a:endParaRPr lang="en-US" altLang="zh-CN" sz="2100" kern="0" dirty="0">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箭头: 下 5">
                <a:extLst>
                  <a:ext uri="{FF2B5EF4-FFF2-40B4-BE49-F238E27FC236}">
                    <a16:creationId xmlns:a16="http://schemas.microsoft.com/office/drawing/2014/main" id="{B9B7BC3D-C3D6-D858-F556-EA977C524586}"/>
                  </a:ext>
                </a:extLst>
              </p:cNvPr>
              <p:cNvSpPr/>
              <p:nvPr/>
            </p:nvSpPr>
            <p:spPr>
              <a:xfrm rot="16200000">
                <a:off x="2622200" y="2714106"/>
                <a:ext cx="348791" cy="1080992"/>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endParaRPr>
              </a:p>
            </p:txBody>
          </p:sp>
        </p:grpSp>
        <p:sp>
          <p:nvSpPr>
            <p:cNvPr id="11" name="文本框 10">
              <a:extLst>
                <a:ext uri="{FF2B5EF4-FFF2-40B4-BE49-F238E27FC236}">
                  <a16:creationId xmlns:a16="http://schemas.microsoft.com/office/drawing/2014/main" id="{9B85F0F0-08A3-0243-5996-C8CC88DC3FD1}"/>
                </a:ext>
              </a:extLst>
            </p:cNvPr>
            <p:cNvSpPr txBox="1"/>
            <p:nvPr/>
          </p:nvSpPr>
          <p:spPr>
            <a:xfrm>
              <a:off x="7168403" y="1422996"/>
              <a:ext cx="1995028" cy="3808222"/>
            </a:xfrm>
            <a:prstGeom prst="rect">
              <a:avLst/>
            </a:prstGeom>
            <a:noFill/>
          </p:spPr>
          <p:txBody>
            <a:bodyPr wrap="square" rtlCol="0">
              <a:spAutoFit/>
            </a:bodyPr>
            <a:lstStyle/>
            <a:p>
              <a:pPr>
                <a:lnSpc>
                  <a:spcPct val="250000"/>
                </a:lnSpc>
              </a:pPr>
              <a:r>
                <a:rPr lang="en-US" altLang="zh-CN" sz="2000" dirty="0">
                  <a:latin typeface="微软雅黑" panose="020B0503020204020204" pitchFamily="34" charset="-122"/>
                  <a:ea typeface="微软雅黑" panose="020B0503020204020204" pitchFamily="34" charset="-122"/>
                </a:rPr>
                <a:t>Cenote-taker2</a:t>
              </a:r>
            </a:p>
            <a:p>
              <a:pPr>
                <a:lnSpc>
                  <a:spcPct val="250000"/>
                </a:lnSpc>
              </a:pPr>
              <a:r>
                <a:rPr lang="en-US" altLang="zh-CN" sz="2000" dirty="0">
                  <a:latin typeface="微软雅黑" panose="020B0503020204020204" pitchFamily="34" charset="-122"/>
                  <a:ea typeface="微软雅黑" panose="020B0503020204020204" pitchFamily="34" charset="-122"/>
                </a:rPr>
                <a:t>Gephi</a:t>
              </a:r>
            </a:p>
            <a:p>
              <a:pPr>
                <a:lnSpc>
                  <a:spcPct val="250000"/>
                </a:lnSpc>
              </a:pPr>
              <a:r>
                <a:rPr lang="en-US" altLang="zh-CN" sz="2000" dirty="0" err="1">
                  <a:latin typeface="微软雅黑" panose="020B0503020204020204" pitchFamily="34" charset="-122"/>
                  <a:ea typeface="微软雅黑" panose="020B0503020204020204" pitchFamily="34" charset="-122"/>
                </a:rPr>
                <a:t>Mafft</a:t>
              </a:r>
              <a:endParaRPr lang="en-US" altLang="zh-CN" sz="2000" dirty="0">
                <a:latin typeface="微软雅黑" panose="020B0503020204020204" pitchFamily="34" charset="-122"/>
                <a:ea typeface="微软雅黑" panose="020B0503020204020204" pitchFamily="34" charset="-122"/>
              </a:endParaRPr>
            </a:p>
            <a:p>
              <a:pPr>
                <a:lnSpc>
                  <a:spcPct val="250000"/>
                </a:lnSpc>
              </a:pPr>
              <a:r>
                <a:rPr lang="en-US" altLang="zh-CN" sz="2000" dirty="0" err="1">
                  <a:latin typeface="微软雅黑" panose="020B0503020204020204" pitchFamily="34" charset="-122"/>
                  <a:ea typeface="微软雅黑" panose="020B0503020204020204" pitchFamily="34" charset="-122"/>
                </a:rPr>
                <a:t>iQtree</a:t>
              </a:r>
              <a:endParaRPr lang="en-US" altLang="zh-CN" sz="2000" dirty="0">
                <a:latin typeface="微软雅黑" panose="020B0503020204020204" pitchFamily="34" charset="-122"/>
                <a:ea typeface="微软雅黑" panose="020B0503020204020204" pitchFamily="34" charset="-122"/>
              </a:endParaRPr>
            </a:p>
            <a:p>
              <a:pPr>
                <a:lnSpc>
                  <a:spcPct val="250000"/>
                </a:lnSpc>
              </a:pPr>
              <a:r>
                <a:rPr lang="en-US" altLang="zh-CN" sz="2000" dirty="0" err="1">
                  <a:latin typeface="微软雅黑" panose="020B0503020204020204" pitchFamily="34" charset="-122"/>
                  <a:ea typeface="微软雅黑" panose="020B0503020204020204" pitchFamily="34" charset="-122"/>
                </a:rPr>
                <a:t>SnapGene</a:t>
              </a:r>
              <a:endParaRPr lang="zh-CN" altLang="en-US" sz="2000"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189DA958-FEFC-3F75-3300-BABE71A58948}"/>
                </a:ext>
              </a:extLst>
            </p:cNvPr>
            <p:cNvSpPr txBox="1"/>
            <p:nvPr/>
          </p:nvSpPr>
          <p:spPr>
            <a:xfrm>
              <a:off x="3498853" y="1835966"/>
              <a:ext cx="2086047" cy="3186065"/>
            </a:xfrm>
            <a:prstGeom prst="rect">
              <a:avLst/>
            </a:prstGeom>
            <a:noFill/>
          </p:spPr>
          <p:txBody>
            <a:bodyPr wrap="square" rtlCol="0">
              <a:spAutoFit/>
            </a:bodyPr>
            <a:lstStyle/>
            <a:p>
              <a:pPr algn="ctr">
                <a:lnSpc>
                  <a:spcPct val="250000"/>
                </a:lnSpc>
              </a:pPr>
              <a:r>
                <a:rPr lang="en-US" altLang="zh-CN" sz="2100" dirty="0" err="1">
                  <a:latin typeface="微软雅黑" panose="020B0503020204020204" pitchFamily="34" charset="-122"/>
                  <a:ea typeface="微软雅黑" panose="020B0503020204020204" pitchFamily="34" charset="-122"/>
                </a:rPr>
                <a:t>Fastp</a:t>
              </a:r>
              <a:endParaRPr lang="en-US" altLang="zh-CN" sz="2100" dirty="0">
                <a:latin typeface="微软雅黑" panose="020B0503020204020204" pitchFamily="34" charset="-122"/>
                <a:ea typeface="微软雅黑" panose="020B0503020204020204" pitchFamily="34" charset="-122"/>
              </a:endParaRPr>
            </a:p>
            <a:p>
              <a:pPr algn="ctr">
                <a:lnSpc>
                  <a:spcPct val="250000"/>
                </a:lnSpc>
              </a:pPr>
              <a:r>
                <a:rPr lang="en-US" altLang="zh-CN" sz="2100" dirty="0">
                  <a:latin typeface="微软雅黑" panose="020B0503020204020204" pitchFamily="34" charset="-122"/>
                  <a:ea typeface="微软雅黑" panose="020B0503020204020204" pitchFamily="34" charset="-122"/>
                </a:rPr>
                <a:t>Megahit</a:t>
              </a:r>
            </a:p>
            <a:p>
              <a:pPr algn="ctr">
                <a:lnSpc>
                  <a:spcPct val="250000"/>
                </a:lnSpc>
              </a:pPr>
              <a:r>
                <a:rPr lang="en-US" altLang="zh-CN" sz="2100" dirty="0">
                  <a:latin typeface="微软雅黑" panose="020B0503020204020204" pitchFamily="34" charset="-122"/>
                  <a:ea typeface="微软雅黑" panose="020B0503020204020204" pitchFamily="34" charset="-122"/>
                </a:rPr>
                <a:t>Diamond</a:t>
              </a:r>
            </a:p>
            <a:p>
              <a:pPr algn="ctr">
                <a:lnSpc>
                  <a:spcPct val="250000"/>
                </a:lnSpc>
              </a:pPr>
              <a:r>
                <a:rPr lang="en-US" altLang="zh-CN" sz="2100" dirty="0">
                  <a:latin typeface="微软雅黑" panose="020B0503020204020204" pitchFamily="34" charset="-122"/>
                  <a:ea typeface="微软雅黑" panose="020B0503020204020204" pitchFamily="34" charset="-122"/>
                </a:rPr>
                <a:t>Megan6</a:t>
              </a:r>
              <a:endParaRPr lang="zh-CN" altLang="en-US" sz="2100" dirty="0">
                <a:latin typeface="微软雅黑" panose="020B0503020204020204" pitchFamily="34" charset="-122"/>
                <a:ea typeface="微软雅黑" panose="020B0503020204020204" pitchFamily="34" charset="-122"/>
              </a:endParaRPr>
            </a:p>
          </p:txBody>
        </p:sp>
        <p:sp>
          <p:nvSpPr>
            <p:cNvPr id="17" name="箭头: 下 16">
              <a:extLst>
                <a:ext uri="{FF2B5EF4-FFF2-40B4-BE49-F238E27FC236}">
                  <a16:creationId xmlns:a16="http://schemas.microsoft.com/office/drawing/2014/main" id="{1CAF25B0-E022-B98C-0645-D06A4509F349}"/>
                </a:ext>
              </a:extLst>
            </p:cNvPr>
            <p:cNvSpPr/>
            <p:nvPr/>
          </p:nvSpPr>
          <p:spPr>
            <a:xfrm rot="16200000">
              <a:off x="6135655" y="2714107"/>
              <a:ext cx="348791" cy="1080992"/>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endParaRPr>
            </a:p>
          </p:txBody>
        </p:sp>
        <p:sp>
          <p:nvSpPr>
            <p:cNvPr id="19" name="文本框 18">
              <a:extLst>
                <a:ext uri="{FF2B5EF4-FFF2-40B4-BE49-F238E27FC236}">
                  <a16:creationId xmlns:a16="http://schemas.microsoft.com/office/drawing/2014/main" id="{A7B94001-9698-D939-D74B-A229A0375369}"/>
                </a:ext>
              </a:extLst>
            </p:cNvPr>
            <p:cNvSpPr txBox="1"/>
            <p:nvPr/>
          </p:nvSpPr>
          <p:spPr>
            <a:xfrm>
              <a:off x="2090973" y="3219252"/>
              <a:ext cx="1268717" cy="499624"/>
            </a:xfrm>
            <a:prstGeom prst="rect">
              <a:avLst/>
            </a:prstGeom>
            <a:noFill/>
          </p:spPr>
          <p:txBody>
            <a:bodyPr wrap="square" rtlCol="0">
              <a:spAutoFit/>
            </a:bodyPr>
            <a:lstStyle/>
            <a:p>
              <a:pPr algn="ctr">
                <a:lnSpc>
                  <a:spcPct val="150000"/>
                </a:lnSpc>
              </a:pPr>
              <a:r>
                <a:rPr lang="en-US" altLang="zh-CN" sz="2000" b="1" dirty="0">
                  <a:solidFill>
                    <a:srgbClr val="FF0000"/>
                  </a:solidFill>
                  <a:latin typeface="微软雅黑" panose="020B0503020204020204" pitchFamily="34" charset="-122"/>
                  <a:ea typeface="微软雅黑" panose="020B0503020204020204" pitchFamily="34" charset="-122"/>
                </a:rPr>
                <a:t>reads</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7065DAED-978B-8509-DBA6-B933D5949681}"/>
                </a:ext>
              </a:extLst>
            </p:cNvPr>
            <p:cNvSpPr txBox="1"/>
            <p:nvPr/>
          </p:nvSpPr>
          <p:spPr>
            <a:xfrm>
              <a:off x="5630391" y="3254602"/>
              <a:ext cx="1268717" cy="499624"/>
            </a:xfrm>
            <a:prstGeom prst="rect">
              <a:avLst/>
            </a:prstGeom>
            <a:noFill/>
          </p:spPr>
          <p:txBody>
            <a:bodyPr wrap="square" rtlCol="0">
              <a:spAutoFit/>
            </a:bodyPr>
            <a:lstStyle/>
            <a:p>
              <a:pPr algn="ctr">
                <a:lnSpc>
                  <a:spcPct val="150000"/>
                </a:lnSpc>
              </a:pPr>
              <a:r>
                <a:rPr lang="en-US" altLang="zh-CN" sz="2000" b="1" dirty="0">
                  <a:solidFill>
                    <a:srgbClr val="FF0000"/>
                  </a:solidFill>
                  <a:latin typeface="微软雅黑" panose="020B0503020204020204" pitchFamily="34" charset="-122"/>
                  <a:ea typeface="微软雅黑" panose="020B0503020204020204" pitchFamily="34" charset="-122"/>
                </a:rPr>
                <a:t>Contig</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grpSp>
      <p:sp>
        <p:nvSpPr>
          <p:cNvPr id="7" name="文本框 6">
            <a:extLst>
              <a:ext uri="{FF2B5EF4-FFF2-40B4-BE49-F238E27FC236}">
                <a16:creationId xmlns:a16="http://schemas.microsoft.com/office/drawing/2014/main" id="{907F2CD4-A0D9-70FE-4550-16A45D18F1AB}"/>
              </a:ext>
            </a:extLst>
          </p:cNvPr>
          <p:cNvSpPr txBox="1"/>
          <p:nvPr/>
        </p:nvSpPr>
        <p:spPr>
          <a:xfrm>
            <a:off x="3351325" y="2928152"/>
            <a:ext cx="1619354"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Sequencing</a:t>
            </a:r>
            <a:endParaRPr lang="zh-CN" altLang="en-US" sz="2400" dirty="0">
              <a:latin typeface="Times New Roman" panose="02020603050405020304" pitchFamily="18" charset="0"/>
              <a:cs typeface="Times New Roman" panose="02020603050405020304" pitchFamily="18" charset="0"/>
            </a:endParaRPr>
          </a:p>
        </p:txBody>
      </p:sp>
      <p:sp>
        <p:nvSpPr>
          <p:cNvPr id="24" name="Rectangle 1">
            <a:extLst>
              <a:ext uri="{FF2B5EF4-FFF2-40B4-BE49-F238E27FC236}">
                <a16:creationId xmlns:a16="http://schemas.microsoft.com/office/drawing/2014/main" id="{AA338EDB-4BC2-0F47-6458-E3791C9C7ADA}"/>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7" name="文本框 26">
            <a:extLst>
              <a:ext uri="{FF2B5EF4-FFF2-40B4-BE49-F238E27FC236}">
                <a16:creationId xmlns:a16="http://schemas.microsoft.com/office/drawing/2014/main" id="{4FB2FF0F-FE96-3448-7B6C-56F51D8A0DD1}"/>
              </a:ext>
            </a:extLst>
          </p:cNvPr>
          <p:cNvSpPr txBox="1"/>
          <p:nvPr/>
        </p:nvSpPr>
        <p:spPr>
          <a:xfrm>
            <a:off x="7408247" y="2856499"/>
            <a:ext cx="1570383" cy="461665"/>
          </a:xfrm>
          <a:prstGeom prst="rect">
            <a:avLst/>
          </a:prstGeom>
          <a:noFill/>
        </p:spPr>
        <p:txBody>
          <a:bodyPr wrap="square">
            <a:spAutoFit/>
          </a:bodyPr>
          <a:lstStyle/>
          <a:p>
            <a:r>
              <a:rPr lang="zh-CN" altLang="en-US" sz="2400" dirty="0">
                <a:latin typeface="Times New Roman" panose="02020603050405020304" pitchFamily="18" charset="0"/>
                <a:cs typeface="Times New Roman" panose="02020603050405020304" pitchFamily="18" charset="0"/>
              </a:rPr>
              <a:t>Analyzing</a:t>
            </a:r>
          </a:p>
        </p:txBody>
      </p:sp>
    </p:spTree>
    <p:extLst>
      <p:ext uri="{BB962C8B-B14F-4D97-AF65-F5344CB8AC3E}">
        <p14:creationId xmlns:p14="http://schemas.microsoft.com/office/powerpoint/2010/main" val="247599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B943D-AD13-9A49-B4F5-EB8A504E0A35}"/>
              </a:ext>
            </a:extLst>
          </p:cNvPr>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Results</a:t>
            </a:r>
          </a:p>
        </p:txBody>
      </p:sp>
      <p:pic>
        <p:nvPicPr>
          <p:cNvPr id="2" name="图片 1" descr="图表, 雷达图, 散点图&#10;&#10;描述已自动生成">
            <a:extLst>
              <a:ext uri="{FF2B5EF4-FFF2-40B4-BE49-F238E27FC236}">
                <a16:creationId xmlns:a16="http://schemas.microsoft.com/office/drawing/2014/main" id="{6F011026-634F-4C9C-32CC-8074582F12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5193" y="1326248"/>
            <a:ext cx="6413648" cy="4320720"/>
          </a:xfrm>
          <a:prstGeom prst="rect">
            <a:avLst/>
          </a:prstGeom>
        </p:spPr>
      </p:pic>
      <p:sp>
        <p:nvSpPr>
          <p:cNvPr id="5" name="文本框 4">
            <a:extLst>
              <a:ext uri="{FF2B5EF4-FFF2-40B4-BE49-F238E27FC236}">
                <a16:creationId xmlns:a16="http://schemas.microsoft.com/office/drawing/2014/main" id="{145A34A6-D0E1-D548-DACD-A5BF644C07F5}"/>
              </a:ext>
            </a:extLst>
          </p:cNvPr>
          <p:cNvSpPr txBox="1"/>
          <p:nvPr/>
        </p:nvSpPr>
        <p:spPr>
          <a:xfrm>
            <a:off x="1208659" y="5998917"/>
            <a:ext cx="10620173" cy="646331"/>
          </a:xfrm>
          <a:prstGeom prst="rect">
            <a:avLst/>
          </a:prstGeom>
          <a:noFill/>
        </p:spPr>
        <p:txBody>
          <a:bodyPr wrap="square">
            <a:spAutoFit/>
          </a:bodyPr>
          <a:lstStyle/>
          <a:p>
            <a:r>
              <a:rPr lang="en-US" altLang="zh-CN" sz="1800" b="1" dirty="0">
                <a:solidFill>
                  <a:srgbClr val="000000"/>
                </a:solidFill>
                <a:effectLst/>
                <a:latin typeface="Times New Roman" panose="02020603050405020304" pitchFamily="18" charset="0"/>
                <a:ea typeface="微软雅黑" panose="020B0503020204020204" pitchFamily="34" charset="-122"/>
              </a:rPr>
              <a:t>Figure 1  The variety of novel RNA viruses found in oysters.</a:t>
            </a:r>
            <a:r>
              <a:rPr lang="en-US" altLang="zh-CN" sz="1800" dirty="0">
                <a:solidFill>
                  <a:srgbClr val="000000"/>
                </a:solidFill>
                <a:effectLst/>
                <a:latin typeface="Times New Roman" panose="02020603050405020304" pitchFamily="18" charset="0"/>
                <a:ea typeface="微软雅黑" panose="020B0503020204020204" pitchFamily="34" charset="-122"/>
              </a:rPr>
              <a:t> </a:t>
            </a:r>
            <a:r>
              <a:rPr lang="en-US" altLang="zh-CN" sz="1800" dirty="0">
                <a:effectLst/>
                <a:latin typeface="Times New Roman" panose="02020603050405020304" pitchFamily="18" charset="0"/>
                <a:ea typeface="等线" panose="02010600030101010101" pitchFamily="2" charset="-122"/>
              </a:rPr>
              <a:t>(A) Clustering network of 147 </a:t>
            </a:r>
            <a:r>
              <a:rPr lang="en-US" altLang="zh-CN" sz="1800" dirty="0" err="1">
                <a:effectLst/>
                <a:latin typeface="Times New Roman" panose="02020603050405020304" pitchFamily="18" charset="0"/>
                <a:ea typeface="等线" panose="02010600030101010101" pitchFamily="2" charset="-122"/>
              </a:rPr>
              <a:t>RdRp</a:t>
            </a:r>
            <a:r>
              <a:rPr lang="en-US" altLang="zh-CN" sz="1800" dirty="0">
                <a:effectLst/>
                <a:latin typeface="Times New Roman" panose="02020603050405020304" pitchFamily="18" charset="0"/>
                <a:ea typeface="等线" panose="02010600030101010101" pitchFamily="2" charset="-122"/>
              </a:rPr>
              <a:t> amino acid sequences. (B) Clustering network of 99 capsid protein amino acid sequences. </a:t>
            </a:r>
            <a:endParaRPr lang="zh-CN" altLang="en-US" dirty="0"/>
          </a:p>
        </p:txBody>
      </p:sp>
      <p:sp>
        <p:nvSpPr>
          <p:cNvPr id="7" name="文本框 6">
            <a:extLst>
              <a:ext uri="{FF2B5EF4-FFF2-40B4-BE49-F238E27FC236}">
                <a16:creationId xmlns:a16="http://schemas.microsoft.com/office/drawing/2014/main" id="{1A757FC3-22A6-50A8-3C7A-F4899A667DA4}"/>
              </a:ext>
            </a:extLst>
          </p:cNvPr>
          <p:cNvSpPr txBox="1"/>
          <p:nvPr/>
        </p:nvSpPr>
        <p:spPr>
          <a:xfrm>
            <a:off x="424367" y="936149"/>
            <a:ext cx="9137922" cy="523220"/>
          </a:xfrm>
          <a:prstGeom prst="rect">
            <a:avLst/>
          </a:prstGeom>
          <a:noFill/>
        </p:spPr>
        <p:txBody>
          <a:bodyPr wrap="square">
            <a:spAutoFit/>
          </a:bodyPr>
          <a:lstStyle/>
          <a:p>
            <a:pPr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Eighteen novel RNA viruses were found in oysters</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8602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B943D-AD13-9A49-B4F5-EB8A504E0A35}"/>
              </a:ext>
            </a:extLst>
          </p:cNvPr>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Results</a:t>
            </a:r>
          </a:p>
        </p:txBody>
      </p:sp>
      <p:pic>
        <p:nvPicPr>
          <p:cNvPr id="2" name="图片 1">
            <a:extLst>
              <a:ext uri="{FF2B5EF4-FFF2-40B4-BE49-F238E27FC236}">
                <a16:creationId xmlns:a16="http://schemas.microsoft.com/office/drawing/2014/main" id="{1270F9CC-0B88-0080-6604-08214EDD65F9}"/>
              </a:ext>
            </a:extLst>
          </p:cNvPr>
          <p:cNvPicPr>
            <a:picLocks noChangeAspect="1"/>
          </p:cNvPicPr>
          <p:nvPr/>
        </p:nvPicPr>
        <p:blipFill rotWithShape="1">
          <a:blip r:embed="rId2"/>
          <a:srcRect l="1355"/>
          <a:stretch/>
        </p:blipFill>
        <p:spPr>
          <a:xfrm>
            <a:off x="360575" y="2215148"/>
            <a:ext cx="11470850" cy="3611095"/>
          </a:xfrm>
          <a:prstGeom prst="rect">
            <a:avLst/>
          </a:prstGeom>
        </p:spPr>
      </p:pic>
      <p:sp>
        <p:nvSpPr>
          <p:cNvPr id="5" name="文本框 4">
            <a:extLst>
              <a:ext uri="{FF2B5EF4-FFF2-40B4-BE49-F238E27FC236}">
                <a16:creationId xmlns:a16="http://schemas.microsoft.com/office/drawing/2014/main" id="{6AC5D8E6-47F2-819C-985F-ED22021B9892}"/>
              </a:ext>
            </a:extLst>
          </p:cNvPr>
          <p:cNvSpPr txBox="1"/>
          <p:nvPr/>
        </p:nvSpPr>
        <p:spPr>
          <a:xfrm>
            <a:off x="1014108" y="5900863"/>
            <a:ext cx="10613036" cy="646331"/>
          </a:xfrm>
          <a:prstGeom prst="rect">
            <a:avLst/>
          </a:prstGeom>
          <a:noFill/>
        </p:spPr>
        <p:txBody>
          <a:bodyPr wrap="square">
            <a:spAutoFit/>
          </a:bodyPr>
          <a:lstStyle/>
          <a:p>
            <a:r>
              <a:rPr lang="en-US" altLang="zh-CN" sz="1800" b="1" dirty="0">
                <a:solidFill>
                  <a:srgbClr val="000000"/>
                </a:solidFill>
                <a:effectLst/>
                <a:latin typeface="Times New Roman" panose="02020603050405020304" pitchFamily="18" charset="0"/>
                <a:ea typeface="微软雅黑" panose="020B0503020204020204" pitchFamily="34" charset="-122"/>
              </a:rPr>
              <a:t>Figure 2	Phylogenic analysis shows evidence of recombination between major viral proteins. </a:t>
            </a:r>
            <a:r>
              <a:rPr lang="en-US" altLang="zh-CN" sz="1800" dirty="0">
                <a:solidFill>
                  <a:srgbClr val="000000"/>
                </a:solidFill>
                <a:effectLst/>
                <a:latin typeface="Times New Roman" panose="02020603050405020304" pitchFamily="18" charset="0"/>
                <a:ea typeface="微软雅黑" panose="020B0503020204020204" pitchFamily="34" charset="-122"/>
              </a:rPr>
              <a:t>Phylogenetic trees of </a:t>
            </a:r>
            <a:r>
              <a:rPr lang="en-US" altLang="zh-CN" sz="1800" dirty="0" err="1">
                <a:solidFill>
                  <a:srgbClr val="000000"/>
                </a:solidFill>
                <a:effectLst/>
                <a:latin typeface="Times New Roman" panose="02020603050405020304" pitchFamily="18" charset="0"/>
                <a:ea typeface="微软雅黑" panose="020B0503020204020204" pitchFamily="34" charset="-122"/>
              </a:rPr>
              <a:t>RdRp</a:t>
            </a:r>
            <a:r>
              <a:rPr lang="en-US" altLang="zh-CN" sz="1800" dirty="0">
                <a:solidFill>
                  <a:srgbClr val="000000"/>
                </a:solidFill>
                <a:effectLst/>
                <a:latin typeface="Times New Roman" panose="02020603050405020304" pitchFamily="18" charset="0"/>
                <a:ea typeface="微软雅黑" panose="020B0503020204020204" pitchFamily="34" charset="-122"/>
              </a:rPr>
              <a:t> (A) and capsid proteins (B) of oyster-associated </a:t>
            </a:r>
            <a:r>
              <a:rPr lang="en-US" altLang="zh-CN" sz="1800" i="1" dirty="0" err="1">
                <a:solidFill>
                  <a:srgbClr val="000000"/>
                </a:solidFill>
                <a:effectLst/>
                <a:latin typeface="Times New Roman" panose="02020603050405020304" pitchFamily="18" charset="0"/>
                <a:ea typeface="微软雅黑" panose="020B0503020204020204" pitchFamily="34" charset="-122"/>
              </a:rPr>
              <a:t>Sobelivirales</a:t>
            </a:r>
            <a:r>
              <a:rPr lang="en-US" altLang="zh-CN" sz="1800" dirty="0">
                <a:solidFill>
                  <a:srgbClr val="000000"/>
                </a:solidFill>
                <a:effectLst/>
                <a:latin typeface="Times New Roman" panose="02020603050405020304" pitchFamily="18" charset="0"/>
                <a:ea typeface="微软雅黑" panose="020B0503020204020204" pitchFamily="34" charset="-122"/>
              </a:rPr>
              <a:t>.</a:t>
            </a:r>
            <a:endParaRPr lang="zh-CN" altLang="en-US" dirty="0"/>
          </a:p>
        </p:txBody>
      </p:sp>
      <p:sp>
        <p:nvSpPr>
          <p:cNvPr id="7" name="文本框 6">
            <a:extLst>
              <a:ext uri="{FF2B5EF4-FFF2-40B4-BE49-F238E27FC236}">
                <a16:creationId xmlns:a16="http://schemas.microsoft.com/office/drawing/2014/main" id="{ECDB4D0A-6CD7-22B9-C300-F4B1C966A164}"/>
              </a:ext>
            </a:extLst>
          </p:cNvPr>
          <p:cNvSpPr txBox="1"/>
          <p:nvPr/>
        </p:nvSpPr>
        <p:spPr>
          <a:xfrm>
            <a:off x="547179" y="746678"/>
            <a:ext cx="10834183" cy="954107"/>
          </a:xfrm>
          <a:prstGeom prst="rect">
            <a:avLst/>
          </a:prstGeom>
          <a:noFill/>
        </p:spPr>
        <p:txBody>
          <a:bodyPr wrap="square">
            <a:spAutoFit/>
          </a:bodyPr>
          <a:lstStyle/>
          <a:p>
            <a:r>
              <a:rPr lang="en-US" altLang="zh-CN" sz="2800" dirty="0">
                <a:solidFill>
                  <a:srgbClr val="000000"/>
                </a:solidFill>
                <a:effectLst/>
                <a:latin typeface="Times New Roman" panose="02020603050405020304" pitchFamily="18" charset="0"/>
                <a:ea typeface="微软雅黑" panose="020B0503020204020204" pitchFamily="34" charset="-122"/>
              </a:rPr>
              <a:t>The capsid protein genes of </a:t>
            </a:r>
            <a:r>
              <a:rPr lang="en-US" altLang="zh-CN" sz="2800" dirty="0" err="1">
                <a:solidFill>
                  <a:srgbClr val="000000"/>
                </a:solidFill>
                <a:effectLst/>
                <a:latin typeface="Times New Roman" panose="02020603050405020304" pitchFamily="18" charset="0"/>
                <a:ea typeface="微软雅黑" panose="020B0503020204020204" pitchFamily="34" charset="-122"/>
              </a:rPr>
              <a:t>sobemo</a:t>
            </a:r>
            <a:r>
              <a:rPr lang="en-US" altLang="zh-CN" sz="2800" dirty="0">
                <a:solidFill>
                  <a:srgbClr val="000000"/>
                </a:solidFill>
                <a:effectLst/>
                <a:latin typeface="Times New Roman" panose="02020603050405020304" pitchFamily="18" charset="0"/>
                <a:ea typeface="微软雅黑" panose="020B0503020204020204" pitchFamily="34" charset="-122"/>
              </a:rPr>
              <a:t>-like viruses and </a:t>
            </a:r>
            <a:r>
              <a:rPr lang="en-US" altLang="zh-CN" sz="2800" dirty="0" err="1">
                <a:solidFill>
                  <a:srgbClr val="000000"/>
                </a:solidFill>
                <a:effectLst/>
                <a:latin typeface="Times New Roman" panose="02020603050405020304" pitchFamily="18" charset="0"/>
                <a:ea typeface="微软雅黑" panose="020B0503020204020204" pitchFamily="34" charset="-122"/>
              </a:rPr>
              <a:t>Weiviruses</a:t>
            </a:r>
            <a:r>
              <a:rPr lang="en-US" altLang="zh-CN" sz="2800" dirty="0">
                <a:solidFill>
                  <a:srgbClr val="000000"/>
                </a:solidFill>
                <a:effectLst/>
                <a:latin typeface="Times New Roman" panose="02020603050405020304" pitchFamily="18" charset="0"/>
                <a:ea typeface="微软雅黑" panose="020B0503020204020204" pitchFamily="34" charset="-122"/>
              </a:rPr>
              <a:t> may have a common origin.</a:t>
            </a:r>
            <a:endParaRPr lang="zh-CN" altLang="en-US" sz="2800" dirty="0"/>
          </a:p>
        </p:txBody>
      </p:sp>
    </p:spTree>
    <p:extLst>
      <p:ext uri="{BB962C8B-B14F-4D97-AF65-F5344CB8AC3E}">
        <p14:creationId xmlns:p14="http://schemas.microsoft.com/office/powerpoint/2010/main" val="142343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B943D-AD13-9A49-B4F5-EB8A504E0A35}"/>
              </a:ext>
            </a:extLst>
          </p:cNvPr>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Results</a:t>
            </a:r>
          </a:p>
        </p:txBody>
      </p:sp>
      <p:pic>
        <p:nvPicPr>
          <p:cNvPr id="2" name="图片 1" descr="图示&#10;&#10;描述已自动生成">
            <a:extLst>
              <a:ext uri="{FF2B5EF4-FFF2-40B4-BE49-F238E27FC236}">
                <a16:creationId xmlns:a16="http://schemas.microsoft.com/office/drawing/2014/main" id="{A83C95EC-0257-0947-9752-C6346AB38287}"/>
              </a:ext>
            </a:extLst>
          </p:cNvPr>
          <p:cNvPicPr>
            <a:picLocks noChangeAspect="1"/>
          </p:cNvPicPr>
          <p:nvPr/>
        </p:nvPicPr>
        <p:blipFill>
          <a:blip r:embed="rId2"/>
          <a:stretch>
            <a:fillRect/>
          </a:stretch>
        </p:blipFill>
        <p:spPr>
          <a:xfrm>
            <a:off x="2658874" y="1390797"/>
            <a:ext cx="6787090" cy="4888275"/>
          </a:xfrm>
          <a:prstGeom prst="rect">
            <a:avLst/>
          </a:prstGeom>
        </p:spPr>
      </p:pic>
      <p:sp>
        <p:nvSpPr>
          <p:cNvPr id="5" name="文本框 4">
            <a:extLst>
              <a:ext uri="{FF2B5EF4-FFF2-40B4-BE49-F238E27FC236}">
                <a16:creationId xmlns:a16="http://schemas.microsoft.com/office/drawing/2014/main" id="{98C86312-02DA-A262-C04E-9A227D20012C}"/>
              </a:ext>
            </a:extLst>
          </p:cNvPr>
          <p:cNvSpPr txBox="1"/>
          <p:nvPr/>
        </p:nvSpPr>
        <p:spPr>
          <a:xfrm>
            <a:off x="2746036" y="6177490"/>
            <a:ext cx="7409641" cy="646331"/>
          </a:xfrm>
          <a:prstGeom prst="rect">
            <a:avLst/>
          </a:prstGeom>
          <a:noFill/>
        </p:spPr>
        <p:txBody>
          <a:bodyPr wrap="square">
            <a:spAutoFit/>
          </a:bodyPr>
          <a:lstStyle/>
          <a:p>
            <a:r>
              <a:rPr lang="en-US" altLang="zh-CN" sz="1800" b="1" dirty="0">
                <a:solidFill>
                  <a:srgbClr val="000000"/>
                </a:solidFill>
                <a:effectLst/>
                <a:latin typeface="Times New Roman" panose="02020603050405020304" pitchFamily="18" charset="0"/>
                <a:ea typeface="微软雅黑" panose="020B0503020204020204" pitchFamily="34" charset="-122"/>
              </a:rPr>
              <a:t>Figure 3 Comparison of the topological structure between the </a:t>
            </a:r>
            <a:r>
              <a:rPr lang="en-US" altLang="zh-CN" sz="1800" b="1" dirty="0" err="1">
                <a:solidFill>
                  <a:srgbClr val="000000"/>
                </a:solidFill>
                <a:effectLst/>
                <a:latin typeface="Times New Roman" panose="02020603050405020304" pitchFamily="18" charset="0"/>
                <a:ea typeface="微软雅黑" panose="020B0503020204020204" pitchFamily="34" charset="-122"/>
              </a:rPr>
              <a:t>RdRp</a:t>
            </a:r>
            <a:r>
              <a:rPr lang="en-US" altLang="zh-CN" sz="1800" b="1" dirty="0">
                <a:solidFill>
                  <a:srgbClr val="000000"/>
                </a:solidFill>
                <a:effectLst/>
                <a:latin typeface="Times New Roman" panose="02020603050405020304" pitchFamily="18" charset="0"/>
                <a:ea typeface="微软雅黑" panose="020B0503020204020204" pitchFamily="34" charset="-122"/>
              </a:rPr>
              <a:t> (A) and capsid (B) phylogenic trees of picornaviruses found in oysters. </a:t>
            </a:r>
            <a:endParaRPr lang="zh-CN" altLang="en-US" dirty="0"/>
          </a:p>
        </p:txBody>
      </p:sp>
      <p:sp>
        <p:nvSpPr>
          <p:cNvPr id="7" name="文本框 6">
            <a:extLst>
              <a:ext uri="{FF2B5EF4-FFF2-40B4-BE49-F238E27FC236}">
                <a16:creationId xmlns:a16="http://schemas.microsoft.com/office/drawing/2014/main" id="{21A69E85-3C33-CC44-8FCE-A652561E7280}"/>
              </a:ext>
            </a:extLst>
          </p:cNvPr>
          <p:cNvSpPr txBox="1"/>
          <p:nvPr/>
        </p:nvSpPr>
        <p:spPr>
          <a:xfrm>
            <a:off x="1095779" y="827230"/>
            <a:ext cx="10917879" cy="523220"/>
          </a:xfrm>
          <a:prstGeom prst="rect">
            <a:avLst/>
          </a:prstGeom>
          <a:noFill/>
        </p:spPr>
        <p:txBody>
          <a:bodyPr wrap="square">
            <a:spAutoFit/>
          </a:bodyPr>
          <a:lstStyle/>
          <a:p>
            <a:r>
              <a:rPr lang="en-US" altLang="zh-CN" sz="2800" dirty="0">
                <a:solidFill>
                  <a:srgbClr val="000000"/>
                </a:solidFill>
                <a:effectLst/>
                <a:latin typeface="Times New Roman" panose="02020603050405020304" pitchFamily="18" charset="0"/>
                <a:ea typeface="微软雅黑" panose="020B0503020204020204" pitchFamily="34" charset="-122"/>
              </a:rPr>
              <a:t>The genes of picornaviruses exchange among some small branches</a:t>
            </a:r>
            <a:endParaRPr lang="zh-CN" altLang="en-US" sz="2800" dirty="0"/>
          </a:p>
        </p:txBody>
      </p:sp>
    </p:spTree>
    <p:extLst>
      <p:ext uri="{BB962C8B-B14F-4D97-AF65-F5344CB8AC3E}">
        <p14:creationId xmlns:p14="http://schemas.microsoft.com/office/powerpoint/2010/main" val="387510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B943D-AD13-9A49-B4F5-EB8A504E0A35}"/>
              </a:ext>
            </a:extLst>
          </p:cNvPr>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Results</a:t>
            </a:r>
          </a:p>
        </p:txBody>
      </p:sp>
      <p:sp>
        <p:nvSpPr>
          <p:cNvPr id="2" name="文本框 1">
            <a:extLst>
              <a:ext uri="{FF2B5EF4-FFF2-40B4-BE49-F238E27FC236}">
                <a16:creationId xmlns:a16="http://schemas.microsoft.com/office/drawing/2014/main" id="{6D461978-EE05-F7CB-3E0D-FB6F02F0EE02}"/>
              </a:ext>
            </a:extLst>
          </p:cNvPr>
          <p:cNvSpPr txBox="1"/>
          <p:nvPr/>
        </p:nvSpPr>
        <p:spPr>
          <a:xfrm>
            <a:off x="435989" y="716133"/>
            <a:ext cx="6094428" cy="523220"/>
          </a:xfrm>
          <a:prstGeom prst="rect">
            <a:avLst/>
          </a:prstGeom>
          <a:noFill/>
        </p:spPr>
        <p:txBody>
          <a:bodyPr wrap="square">
            <a:spAutoFit/>
          </a:bodyPr>
          <a:lstStyle/>
          <a:p>
            <a:r>
              <a:rPr lang="en-US" altLang="zh-CN" sz="2800" dirty="0" err="1">
                <a:latin typeface="微软雅黑" panose="020B0503020204020204" pitchFamily="34" charset="-122"/>
                <a:ea typeface="微软雅黑" panose="020B0503020204020204" pitchFamily="34" charset="-122"/>
                <a:cs typeface="Times New Roman" panose="02020603050405020304" pitchFamily="18" charset="0"/>
              </a:rPr>
              <a:t>Leviviridae</a:t>
            </a:r>
            <a:endParaRPr lang="zh-CN" altLang="en-US" sz="28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02426D67-00F8-6958-A66E-1B946C096932}"/>
              </a:ext>
            </a:extLst>
          </p:cNvPr>
          <p:cNvPicPr>
            <a:picLocks noChangeAspect="1"/>
          </p:cNvPicPr>
          <p:nvPr/>
        </p:nvPicPr>
        <p:blipFill>
          <a:blip r:embed="rId2"/>
          <a:stretch>
            <a:fillRect/>
          </a:stretch>
        </p:blipFill>
        <p:spPr>
          <a:xfrm>
            <a:off x="1489435" y="1239353"/>
            <a:ext cx="8456775" cy="5054419"/>
          </a:xfrm>
          <a:prstGeom prst="rect">
            <a:avLst/>
          </a:prstGeom>
        </p:spPr>
      </p:pic>
      <p:sp>
        <p:nvSpPr>
          <p:cNvPr id="6" name="文本框 5">
            <a:extLst>
              <a:ext uri="{FF2B5EF4-FFF2-40B4-BE49-F238E27FC236}">
                <a16:creationId xmlns:a16="http://schemas.microsoft.com/office/drawing/2014/main" id="{D142050A-E9B4-927F-873C-8E755712B9D1}"/>
              </a:ext>
            </a:extLst>
          </p:cNvPr>
          <p:cNvSpPr txBox="1"/>
          <p:nvPr/>
        </p:nvSpPr>
        <p:spPr>
          <a:xfrm>
            <a:off x="1325393" y="6117787"/>
            <a:ext cx="9462582" cy="646331"/>
          </a:xfrm>
          <a:prstGeom prst="rect">
            <a:avLst/>
          </a:prstGeom>
          <a:noFill/>
        </p:spPr>
        <p:txBody>
          <a:bodyPr wrap="square">
            <a:spAutoFit/>
          </a:bodyPr>
          <a:lstStyle/>
          <a:p>
            <a:r>
              <a:rPr lang="zh-CN" altLang="en-US" b="1" dirty="0">
                <a:latin typeface="Times New Roman" panose="02020603050405020304" pitchFamily="18" charset="0"/>
                <a:cs typeface="Times New Roman" panose="02020603050405020304" pitchFamily="18" charset="0"/>
              </a:rPr>
              <a:t>Figure </a:t>
            </a:r>
            <a:r>
              <a:rPr lang="en-US" altLang="zh-CN" b="1" dirty="0">
                <a:latin typeface="Times New Roman" panose="02020603050405020304" pitchFamily="18" charset="0"/>
                <a:cs typeface="Times New Roman" panose="02020603050405020304" pitchFamily="18" charset="0"/>
              </a:rPr>
              <a:t>4</a:t>
            </a:r>
            <a:r>
              <a:rPr lang="zh-CN" altLang="en-US" b="1" dirty="0">
                <a:latin typeface="Times New Roman" panose="02020603050405020304" pitchFamily="18" charset="0"/>
                <a:cs typeface="Times New Roman" panose="02020603050405020304" pitchFamily="18" charset="0"/>
              </a:rPr>
              <a:t>  Comparison of the topological structure between the RdRp </a:t>
            </a:r>
            <a:r>
              <a:rPr lang="en-US" altLang="zh-CN" b="1" dirty="0">
                <a:latin typeface="Times New Roman" panose="02020603050405020304" pitchFamily="18" charset="0"/>
                <a:cs typeface="Times New Roman" panose="02020603050405020304" pitchFamily="18" charset="0"/>
              </a:rPr>
              <a:t>(A)</a:t>
            </a:r>
            <a:r>
              <a:rPr lang="zh-CN" altLang="en-US" b="1" dirty="0">
                <a:latin typeface="Times New Roman" panose="02020603050405020304" pitchFamily="18" charset="0"/>
                <a:cs typeface="Times New Roman" panose="02020603050405020304" pitchFamily="18" charset="0"/>
              </a:rPr>
              <a:t> and capsid </a:t>
            </a:r>
            <a:r>
              <a:rPr lang="en-US" altLang="zh-CN" b="1" dirty="0">
                <a:latin typeface="Times New Roman" panose="02020603050405020304" pitchFamily="18" charset="0"/>
                <a:cs typeface="Times New Roman" panose="02020603050405020304" pitchFamily="18" charset="0"/>
              </a:rPr>
              <a:t>(B) </a:t>
            </a:r>
            <a:r>
              <a:rPr lang="zh-CN" altLang="en-US" b="1" dirty="0">
                <a:latin typeface="Times New Roman" panose="02020603050405020304" pitchFamily="18" charset="0"/>
                <a:cs typeface="Times New Roman" panose="02020603050405020304" pitchFamily="18" charset="0"/>
              </a:rPr>
              <a:t>phylogenic trees of levi-like viruses found in oysters</a:t>
            </a:r>
          </a:p>
        </p:txBody>
      </p:sp>
    </p:spTree>
    <p:extLst>
      <p:ext uri="{BB962C8B-B14F-4D97-AF65-F5344CB8AC3E}">
        <p14:creationId xmlns:p14="http://schemas.microsoft.com/office/powerpoint/2010/main" val="60205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B943D-AD13-9A49-B4F5-EB8A504E0A35}"/>
              </a:ext>
            </a:extLst>
          </p:cNvPr>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Results</a:t>
            </a:r>
          </a:p>
        </p:txBody>
      </p:sp>
      <p:graphicFrame>
        <p:nvGraphicFramePr>
          <p:cNvPr id="2" name="表格 1">
            <a:extLst>
              <a:ext uri="{FF2B5EF4-FFF2-40B4-BE49-F238E27FC236}">
                <a16:creationId xmlns:a16="http://schemas.microsoft.com/office/drawing/2014/main" id="{2F463C53-9ABB-2398-C2A6-42522329BFF9}"/>
              </a:ext>
            </a:extLst>
          </p:cNvPr>
          <p:cNvGraphicFramePr>
            <a:graphicFrameLocks noGrp="1"/>
          </p:cNvGraphicFramePr>
          <p:nvPr>
            <p:extLst>
              <p:ext uri="{D42A27DB-BD31-4B8C-83A1-F6EECF244321}">
                <p14:modId xmlns:p14="http://schemas.microsoft.com/office/powerpoint/2010/main" val="1209759633"/>
              </p:ext>
            </p:extLst>
          </p:nvPr>
        </p:nvGraphicFramePr>
        <p:xfrm>
          <a:off x="131978" y="1819288"/>
          <a:ext cx="11642103" cy="4826694"/>
        </p:xfrm>
        <a:graphic>
          <a:graphicData uri="http://schemas.openxmlformats.org/drawingml/2006/table">
            <a:tbl>
              <a:tblPr firstRow="1" firstCol="1" bandRow="1">
                <a:tableStyleId>{5C22544A-7EE6-4342-B048-85BDC9FD1C3A}</a:tableStyleId>
              </a:tblPr>
              <a:tblGrid>
                <a:gridCol w="3947769">
                  <a:extLst>
                    <a:ext uri="{9D8B030D-6E8A-4147-A177-3AD203B41FA5}">
                      <a16:colId xmlns:a16="http://schemas.microsoft.com/office/drawing/2014/main" val="2031408753"/>
                    </a:ext>
                  </a:extLst>
                </a:gridCol>
                <a:gridCol w="1670605">
                  <a:extLst>
                    <a:ext uri="{9D8B030D-6E8A-4147-A177-3AD203B41FA5}">
                      <a16:colId xmlns:a16="http://schemas.microsoft.com/office/drawing/2014/main" val="3524778388"/>
                    </a:ext>
                  </a:extLst>
                </a:gridCol>
                <a:gridCol w="669303">
                  <a:extLst>
                    <a:ext uri="{9D8B030D-6E8A-4147-A177-3AD203B41FA5}">
                      <a16:colId xmlns:a16="http://schemas.microsoft.com/office/drawing/2014/main" val="1836348754"/>
                    </a:ext>
                  </a:extLst>
                </a:gridCol>
                <a:gridCol w="1385741">
                  <a:extLst>
                    <a:ext uri="{9D8B030D-6E8A-4147-A177-3AD203B41FA5}">
                      <a16:colId xmlns:a16="http://schemas.microsoft.com/office/drawing/2014/main" val="3299316920"/>
                    </a:ext>
                  </a:extLst>
                </a:gridCol>
                <a:gridCol w="1404594">
                  <a:extLst>
                    <a:ext uri="{9D8B030D-6E8A-4147-A177-3AD203B41FA5}">
                      <a16:colId xmlns:a16="http://schemas.microsoft.com/office/drawing/2014/main" val="1400759042"/>
                    </a:ext>
                  </a:extLst>
                </a:gridCol>
                <a:gridCol w="1176780">
                  <a:extLst>
                    <a:ext uri="{9D8B030D-6E8A-4147-A177-3AD203B41FA5}">
                      <a16:colId xmlns:a16="http://schemas.microsoft.com/office/drawing/2014/main" val="3480752189"/>
                    </a:ext>
                  </a:extLst>
                </a:gridCol>
                <a:gridCol w="1387311">
                  <a:extLst>
                    <a:ext uri="{9D8B030D-6E8A-4147-A177-3AD203B41FA5}">
                      <a16:colId xmlns:a16="http://schemas.microsoft.com/office/drawing/2014/main" val="2795782507"/>
                    </a:ext>
                  </a:extLst>
                </a:gridCol>
              </a:tblGrid>
              <a:tr h="0">
                <a:tc>
                  <a:txBody>
                    <a:bodyPr/>
                    <a:lstStyle/>
                    <a:p>
                      <a:pPr algn="ctr">
                        <a:lnSpc>
                          <a:spcPct val="100000"/>
                        </a:lnSpc>
                      </a:pPr>
                      <a:r>
                        <a:rPr lang="en-US" sz="1600" b="1" kern="0" dirty="0">
                          <a:solidFill>
                            <a:schemeClr val="tx1"/>
                          </a:solidFill>
                          <a:effectLst/>
                        </a:rPr>
                        <a:t>Virus Name</a:t>
                      </a:r>
                      <a:endParaRPr lang="zh-CN" sz="16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1" kern="0" dirty="0">
                          <a:solidFill>
                            <a:schemeClr val="tx1"/>
                          </a:solidFill>
                          <a:effectLst/>
                        </a:rPr>
                        <a:t>Taxonomy</a:t>
                      </a:r>
                      <a:endParaRPr lang="zh-CN" sz="16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1" kern="0" dirty="0">
                          <a:solidFill>
                            <a:schemeClr val="tx1"/>
                          </a:solidFill>
                          <a:effectLst/>
                        </a:rPr>
                        <a:t>Length</a:t>
                      </a:r>
                      <a:endParaRPr lang="zh-CN" sz="16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1" kern="0" dirty="0">
                          <a:solidFill>
                            <a:schemeClr val="tx1"/>
                          </a:solidFill>
                          <a:effectLst/>
                        </a:rPr>
                        <a:t>RDRP</a:t>
                      </a:r>
                      <a:endParaRPr lang="zh-CN" sz="16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1" kern="0" dirty="0">
                          <a:solidFill>
                            <a:schemeClr val="tx1"/>
                          </a:solidFill>
                          <a:effectLst/>
                        </a:rPr>
                        <a:t>Capsid Protein</a:t>
                      </a:r>
                      <a:endParaRPr lang="zh-CN" sz="16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1" kern="0" dirty="0">
                          <a:solidFill>
                            <a:schemeClr val="tx1"/>
                          </a:solidFill>
                          <a:effectLst/>
                        </a:rPr>
                        <a:t>ORF</a:t>
                      </a:r>
                      <a:r>
                        <a:rPr lang="en-US" altLang="zh-CN" sz="1600" b="1" kern="0" dirty="0">
                          <a:solidFill>
                            <a:schemeClr val="tx1"/>
                          </a:solidFill>
                          <a:effectLst/>
                        </a:rPr>
                        <a:t>s</a:t>
                      </a:r>
                      <a:endParaRPr lang="zh-CN" sz="16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600" b="1" kern="0" dirty="0">
                          <a:solidFill>
                            <a:schemeClr val="tx1"/>
                          </a:solidFill>
                          <a:effectLst/>
                        </a:rPr>
                        <a:t>Total FPKM</a:t>
                      </a:r>
                      <a:endParaRPr lang="zh-CN" sz="16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3793763"/>
                  </a:ext>
                </a:extLst>
              </a:tr>
              <a:tr h="254603">
                <a:tc>
                  <a:txBody>
                    <a:bodyPr/>
                    <a:lstStyle/>
                    <a:p>
                      <a:pPr algn="l"/>
                      <a:r>
                        <a:rPr lang="en-US" sz="1600" b="0" kern="0" dirty="0" err="1">
                          <a:solidFill>
                            <a:schemeClr val="tx1"/>
                          </a:solidFill>
                          <a:effectLst/>
                        </a:rPr>
                        <a:t>Huangsha</a:t>
                      </a:r>
                      <a:r>
                        <a:rPr lang="en-US" sz="1600" b="0" kern="0" dirty="0">
                          <a:solidFill>
                            <a:schemeClr val="tx1"/>
                          </a:solidFill>
                          <a:effectLst/>
                        </a:rPr>
                        <a:t> </a:t>
                      </a:r>
                      <a:r>
                        <a:rPr lang="en-US" sz="1600" b="0" kern="0" dirty="0" err="1">
                          <a:solidFill>
                            <a:schemeClr val="tx1"/>
                          </a:solidFill>
                          <a:effectLst/>
                        </a:rPr>
                        <a:t>levi</a:t>
                      </a:r>
                      <a:r>
                        <a:rPr lang="en-US" sz="1600" b="0" kern="0" dirty="0">
                          <a:solidFill>
                            <a:schemeClr val="tx1"/>
                          </a:solidFill>
                          <a:effectLst/>
                        </a:rPr>
                        <a:t>-like virus HSd1-59787</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600" b="0" kern="0" dirty="0" err="1">
                          <a:solidFill>
                            <a:schemeClr val="tx1"/>
                          </a:solidFill>
                          <a:effectLst/>
                        </a:rPr>
                        <a:t>Leviviridae</a:t>
                      </a:r>
                      <a:r>
                        <a:rPr lang="en-US" sz="1600" b="0" kern="0" dirty="0">
                          <a:solidFill>
                            <a:schemeClr val="tx1"/>
                          </a:solidFill>
                          <a:effectLst/>
                        </a:rPr>
                        <a:t>-like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600" b="0" kern="0" dirty="0">
                          <a:solidFill>
                            <a:schemeClr val="tx1"/>
                          </a:solidFill>
                          <a:effectLst/>
                        </a:rPr>
                        <a:t>3730</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600" b="0" kern="0">
                          <a:solidFill>
                            <a:schemeClr val="tx1"/>
                          </a:solidFill>
                          <a:effectLst/>
                        </a:rPr>
                        <a:t>1739..3538</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600" b="0" kern="0">
                          <a:solidFill>
                            <a:schemeClr val="tx1"/>
                          </a:solidFill>
                          <a:effectLst/>
                        </a:rPr>
                        <a:t>50..1288</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600" b="0" kern="0" dirty="0">
                          <a:solidFill>
                            <a:schemeClr val="tx1"/>
                          </a:solidFill>
                          <a:effectLst/>
                        </a:rPr>
                        <a:t>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600" b="0" kern="0" dirty="0">
                          <a:solidFill>
                            <a:schemeClr val="tx1"/>
                          </a:solidFill>
                          <a:effectLst/>
                        </a:rPr>
                        <a:t>21.88</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075548677"/>
                  </a:ext>
                </a:extLst>
              </a:tr>
              <a:tr h="254603">
                <a:tc>
                  <a:txBody>
                    <a:bodyPr/>
                    <a:lstStyle/>
                    <a:p>
                      <a:pPr algn="l"/>
                      <a:r>
                        <a:rPr lang="en-US" sz="1600" b="0" kern="0" dirty="0" err="1">
                          <a:solidFill>
                            <a:schemeClr val="tx1"/>
                          </a:solidFill>
                          <a:effectLst/>
                        </a:rPr>
                        <a:t>Taishan</a:t>
                      </a:r>
                      <a:r>
                        <a:rPr lang="en-US" sz="1600" b="0" kern="0" dirty="0">
                          <a:solidFill>
                            <a:schemeClr val="tx1"/>
                          </a:solidFill>
                          <a:effectLst/>
                        </a:rPr>
                        <a:t> </a:t>
                      </a:r>
                      <a:r>
                        <a:rPr lang="en-US" sz="1600" b="0" kern="0" dirty="0" err="1">
                          <a:solidFill>
                            <a:schemeClr val="tx1"/>
                          </a:solidFill>
                          <a:effectLst/>
                        </a:rPr>
                        <a:t>levi</a:t>
                      </a:r>
                      <a:r>
                        <a:rPr lang="en-US" sz="1600" b="0" kern="0" dirty="0">
                          <a:solidFill>
                            <a:schemeClr val="tx1"/>
                          </a:solidFill>
                          <a:effectLst/>
                        </a:rPr>
                        <a:t>-like virus T4S1-672536</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Leviviridae</a:t>
                      </a:r>
                      <a:r>
                        <a:rPr lang="en-US" sz="1600" b="0" kern="0" dirty="0">
                          <a:solidFill>
                            <a:schemeClr val="tx1"/>
                          </a:solidFill>
                          <a:effectLst/>
                        </a:rPr>
                        <a:t>-like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3931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2038..3858</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184..1443</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a:solidFill>
                            <a:schemeClr val="tx1"/>
                          </a:solidFill>
                          <a:effectLst/>
                        </a:rPr>
                        <a:t>5</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3.79</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2843207083"/>
                  </a:ext>
                </a:extLst>
              </a:tr>
              <a:tr h="254603">
                <a:tc>
                  <a:txBody>
                    <a:bodyPr/>
                    <a:lstStyle/>
                    <a:p>
                      <a:pPr algn="l"/>
                      <a:r>
                        <a:rPr lang="en-US" sz="1600" b="0" kern="0">
                          <a:solidFill>
                            <a:schemeClr val="tx1"/>
                          </a:solidFill>
                          <a:effectLst/>
                        </a:rPr>
                        <a:t>Taishan levi-like virus T4S1-79710</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Leviviridae</a:t>
                      </a:r>
                      <a:r>
                        <a:rPr lang="en-US" sz="1600" b="0" kern="0" dirty="0">
                          <a:solidFill>
                            <a:schemeClr val="tx1"/>
                          </a:solidFill>
                          <a:effectLst/>
                        </a:rPr>
                        <a:t>-like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4460</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2386..4269</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90..1871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3.17</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3292048532"/>
                  </a:ext>
                </a:extLst>
              </a:tr>
              <a:tr h="254603">
                <a:tc>
                  <a:txBody>
                    <a:bodyPr/>
                    <a:lstStyle/>
                    <a:p>
                      <a:pPr algn="l"/>
                      <a:r>
                        <a:rPr lang="en-US" sz="1600" b="0" kern="0" dirty="0">
                          <a:solidFill>
                            <a:schemeClr val="tx1"/>
                          </a:solidFill>
                          <a:effectLst/>
                        </a:rPr>
                        <a:t>Oyster </a:t>
                      </a:r>
                      <a:r>
                        <a:rPr lang="en-US" sz="1600" b="0" kern="0" dirty="0" err="1">
                          <a:solidFill>
                            <a:schemeClr val="tx1"/>
                          </a:solidFill>
                          <a:effectLst/>
                        </a:rPr>
                        <a:t>picorna</a:t>
                      </a:r>
                      <a:r>
                        <a:rPr lang="en-US" sz="1600" b="0" kern="0" dirty="0">
                          <a:solidFill>
                            <a:schemeClr val="tx1"/>
                          </a:solidFill>
                          <a:effectLst/>
                        </a:rPr>
                        <a:t>-like virus T8S1-348502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Picornavirales</a:t>
                      </a:r>
                      <a:r>
                        <a:rPr lang="en-US" sz="1600" b="0" kern="0" dirty="0">
                          <a:solidFill>
                            <a:schemeClr val="tx1"/>
                          </a:solidFill>
                          <a:effectLst/>
                        </a:rPr>
                        <a:t>-like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a:solidFill>
                            <a:schemeClr val="tx1"/>
                          </a:solidFill>
                          <a:effectLst/>
                        </a:rPr>
                        <a:t>9336</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a:solidFill>
                            <a:schemeClr val="tx1"/>
                          </a:solidFill>
                          <a:effectLst/>
                        </a:rPr>
                        <a:t>3387..8762</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a:solidFill>
                            <a:schemeClr val="tx1"/>
                          </a:solidFill>
                          <a:effectLst/>
                        </a:rPr>
                        <a:t>896..3076</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4</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3.77</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58904851"/>
                  </a:ext>
                </a:extLst>
              </a:tr>
              <a:tr h="254603">
                <a:tc>
                  <a:txBody>
                    <a:bodyPr/>
                    <a:lstStyle/>
                    <a:p>
                      <a:pPr algn="l"/>
                      <a:r>
                        <a:rPr lang="en-US" sz="1600" b="0" kern="0">
                          <a:solidFill>
                            <a:schemeClr val="tx1"/>
                          </a:solidFill>
                          <a:effectLst/>
                        </a:rPr>
                        <a:t>Oyster picorna-like virus SZr1-211549</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Picornavirales</a:t>
                      </a:r>
                      <a:r>
                        <a:rPr lang="en-US" sz="1600" b="0" kern="0" dirty="0">
                          <a:solidFill>
                            <a:schemeClr val="tx1"/>
                          </a:solidFill>
                          <a:effectLst/>
                        </a:rPr>
                        <a:t>-like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9322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a:solidFill>
                            <a:schemeClr val="tx1"/>
                          </a:solidFill>
                          <a:effectLst/>
                        </a:rPr>
                        <a:t>1262..6634</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6806..9322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145.32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3540329422"/>
                  </a:ext>
                </a:extLst>
              </a:tr>
              <a:tr h="254603">
                <a:tc>
                  <a:txBody>
                    <a:bodyPr/>
                    <a:lstStyle/>
                    <a:p>
                      <a:pPr algn="l"/>
                      <a:r>
                        <a:rPr lang="en-US" sz="1600" b="0" kern="0" dirty="0">
                          <a:solidFill>
                            <a:schemeClr val="tx1"/>
                          </a:solidFill>
                          <a:effectLst/>
                        </a:rPr>
                        <a:t>Oyster </a:t>
                      </a:r>
                      <a:r>
                        <a:rPr lang="en-US" sz="1600" b="0" kern="0" dirty="0" err="1">
                          <a:solidFill>
                            <a:schemeClr val="tx1"/>
                          </a:solidFill>
                          <a:effectLst/>
                        </a:rPr>
                        <a:t>picorna</a:t>
                      </a:r>
                      <a:r>
                        <a:rPr lang="en-US" sz="1600" b="0" kern="0" dirty="0">
                          <a:solidFill>
                            <a:schemeClr val="tx1"/>
                          </a:solidFill>
                          <a:effectLst/>
                        </a:rPr>
                        <a:t>-like virus TWr1-22141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Picornavirales</a:t>
                      </a:r>
                      <a:r>
                        <a:rPr lang="en-US" sz="1600" b="0" kern="0" dirty="0">
                          <a:solidFill>
                            <a:schemeClr val="tx1"/>
                          </a:solidFill>
                          <a:effectLst/>
                        </a:rPr>
                        <a:t>-like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a:solidFill>
                            <a:schemeClr val="tx1"/>
                          </a:solidFill>
                          <a:effectLst/>
                        </a:rPr>
                        <a:t>8350</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770..5383</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a:solidFill>
                            <a:schemeClr val="tx1"/>
                          </a:solidFill>
                          <a:effectLst/>
                        </a:rPr>
                        <a:t>5765..8350</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42.75</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1929627190"/>
                  </a:ext>
                </a:extLst>
              </a:tr>
              <a:tr h="254603">
                <a:tc>
                  <a:txBody>
                    <a:bodyPr/>
                    <a:lstStyle/>
                    <a:p>
                      <a:pPr algn="l"/>
                      <a:r>
                        <a:rPr lang="en-US" sz="1600" b="0" kern="0" dirty="0">
                          <a:solidFill>
                            <a:schemeClr val="tx1"/>
                          </a:solidFill>
                          <a:effectLst/>
                        </a:rPr>
                        <a:t>Oyster </a:t>
                      </a:r>
                      <a:r>
                        <a:rPr lang="en-US" sz="1600" b="0" kern="0" dirty="0" err="1">
                          <a:solidFill>
                            <a:schemeClr val="tx1"/>
                          </a:solidFill>
                          <a:effectLst/>
                        </a:rPr>
                        <a:t>picorna</a:t>
                      </a:r>
                      <a:r>
                        <a:rPr lang="en-US" sz="1600" b="0" kern="0" dirty="0">
                          <a:solidFill>
                            <a:schemeClr val="tx1"/>
                          </a:solidFill>
                          <a:effectLst/>
                        </a:rPr>
                        <a:t>-like virus ZHr1-40939</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a:solidFill>
                            <a:schemeClr val="tx1"/>
                          </a:solidFill>
                          <a:effectLst/>
                        </a:rPr>
                        <a:t>Picornavirales-like</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8898</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a:solidFill>
                            <a:schemeClr val="tx1"/>
                          </a:solidFill>
                          <a:effectLst/>
                        </a:rPr>
                        <a:t>804..5927</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a:solidFill>
                            <a:schemeClr val="tx1"/>
                          </a:solidFill>
                          <a:effectLst/>
                        </a:rPr>
                        <a:t>6113..8896</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a:solidFill>
                            <a:schemeClr val="tx1"/>
                          </a:solidFill>
                          <a:effectLst/>
                        </a:rPr>
                        <a:t>2</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60.94</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2349770701"/>
                  </a:ext>
                </a:extLst>
              </a:tr>
              <a:tr h="254603">
                <a:tc>
                  <a:txBody>
                    <a:bodyPr/>
                    <a:lstStyle/>
                    <a:p>
                      <a:pPr algn="l"/>
                      <a:r>
                        <a:rPr lang="en-US" sz="1600" b="0" kern="0">
                          <a:solidFill>
                            <a:schemeClr val="tx1"/>
                          </a:solidFill>
                          <a:effectLst/>
                        </a:rPr>
                        <a:t>Oyster picorna-like virus VIs1-51363</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Picornavirales</a:t>
                      </a:r>
                      <a:r>
                        <a:rPr lang="en-US" sz="1600" b="0" kern="0" dirty="0">
                          <a:solidFill>
                            <a:schemeClr val="tx1"/>
                          </a:solidFill>
                          <a:effectLst/>
                        </a:rPr>
                        <a:t>-like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9438</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937..5586</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5874..8645</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42.96</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extLst>
                  <a:ext uri="{0D108BD9-81ED-4DB2-BD59-A6C34878D82A}">
                    <a16:rowId xmlns:a16="http://schemas.microsoft.com/office/drawing/2014/main" val="302404477"/>
                  </a:ext>
                </a:extLst>
              </a:tr>
              <a:tr h="254603">
                <a:tc>
                  <a:txBody>
                    <a:bodyPr/>
                    <a:lstStyle/>
                    <a:p>
                      <a:pPr algn="l"/>
                      <a:r>
                        <a:rPr lang="en-US" sz="1600" b="0" kern="0" dirty="0">
                          <a:solidFill>
                            <a:schemeClr val="tx1"/>
                          </a:solidFill>
                          <a:effectLst/>
                        </a:rPr>
                        <a:t>Oyster </a:t>
                      </a:r>
                      <a:r>
                        <a:rPr lang="en-US" sz="1600" b="0" kern="0" dirty="0" err="1">
                          <a:solidFill>
                            <a:schemeClr val="tx1"/>
                          </a:solidFill>
                          <a:effectLst/>
                        </a:rPr>
                        <a:t>picorna</a:t>
                      </a:r>
                      <a:r>
                        <a:rPr lang="en-US" sz="1600" b="0" kern="0" dirty="0">
                          <a:solidFill>
                            <a:schemeClr val="tx1"/>
                          </a:solidFill>
                          <a:effectLst/>
                        </a:rPr>
                        <a:t>-like virus VIs1-91049</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Picornavirales</a:t>
                      </a:r>
                      <a:r>
                        <a:rPr lang="en-US" sz="1600" b="0" kern="0" dirty="0">
                          <a:solidFill>
                            <a:schemeClr val="tx1"/>
                          </a:solidFill>
                          <a:effectLst/>
                        </a:rPr>
                        <a:t>-like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a:solidFill>
                            <a:schemeClr val="tx1"/>
                          </a:solidFill>
                          <a:effectLst/>
                        </a:rPr>
                        <a:t>8918</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a:solidFill>
                            <a:schemeClr val="tx1"/>
                          </a:solidFill>
                          <a:effectLst/>
                        </a:rPr>
                        <a:t>818..5578</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5709..8531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a:solidFill>
                            <a:schemeClr val="tx1"/>
                          </a:solidFill>
                          <a:effectLst/>
                        </a:rPr>
                        <a:t>2</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3.91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1388658595"/>
                  </a:ext>
                </a:extLst>
              </a:tr>
              <a:tr h="254603">
                <a:tc>
                  <a:txBody>
                    <a:bodyPr/>
                    <a:lstStyle/>
                    <a:p>
                      <a:pPr algn="l"/>
                      <a:r>
                        <a:rPr lang="en-US" sz="1600" b="0" kern="0" dirty="0">
                          <a:solidFill>
                            <a:schemeClr val="tx1"/>
                          </a:solidFill>
                          <a:effectLst/>
                        </a:rPr>
                        <a:t>Oyster </a:t>
                      </a:r>
                      <a:r>
                        <a:rPr lang="en-US" sz="1600" b="0" kern="0" dirty="0" err="1">
                          <a:solidFill>
                            <a:schemeClr val="tx1"/>
                          </a:solidFill>
                          <a:effectLst/>
                        </a:rPr>
                        <a:t>picobirna</a:t>
                      </a:r>
                      <a:r>
                        <a:rPr lang="en-US" sz="1600" b="0" kern="0" dirty="0">
                          <a:solidFill>
                            <a:schemeClr val="tx1"/>
                          </a:solidFill>
                          <a:effectLst/>
                        </a:rPr>
                        <a:t>-like virus YJd1-298692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Picobirnaviridae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3685</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2068..3591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4876.86</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1532540367"/>
                  </a:ext>
                </a:extLst>
              </a:tr>
              <a:tr h="254603">
                <a:tc>
                  <a:txBody>
                    <a:bodyPr/>
                    <a:lstStyle/>
                    <a:p>
                      <a:pPr algn="l"/>
                      <a:r>
                        <a:rPr lang="en-US" sz="1600" b="0" kern="0" dirty="0">
                          <a:solidFill>
                            <a:schemeClr val="tx1"/>
                          </a:solidFill>
                          <a:effectLst/>
                        </a:rPr>
                        <a:t>Oyster </a:t>
                      </a:r>
                      <a:r>
                        <a:rPr lang="en-US" sz="1600" b="0" kern="0" dirty="0" err="1">
                          <a:solidFill>
                            <a:schemeClr val="tx1"/>
                          </a:solidFill>
                          <a:effectLst/>
                        </a:rPr>
                        <a:t>picobirna</a:t>
                      </a:r>
                      <a:r>
                        <a:rPr lang="en-US" sz="1600" b="0" kern="0" dirty="0">
                          <a:solidFill>
                            <a:schemeClr val="tx1"/>
                          </a:solidFill>
                          <a:effectLst/>
                        </a:rPr>
                        <a:t>-like virus YJr1-11446</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Picobirnaviridae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3240</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1502..3016</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59.16</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2169712864"/>
                  </a:ext>
                </a:extLst>
              </a:tr>
              <a:tr h="254603">
                <a:tc>
                  <a:txBody>
                    <a:bodyPr/>
                    <a:lstStyle/>
                    <a:p>
                      <a:pPr algn="l"/>
                      <a:r>
                        <a:rPr lang="en-US" sz="1600" b="0" kern="0">
                          <a:solidFill>
                            <a:schemeClr val="tx1"/>
                          </a:solidFill>
                          <a:effectLst/>
                        </a:rPr>
                        <a:t>Oyster picobirna-like virus YJr1-2332</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Picobirnaviridae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3650</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1941..3470</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a:solidFill>
                            <a:schemeClr val="tx1"/>
                          </a:solidFill>
                          <a:effectLst/>
                        </a:rPr>
                        <a:t>1</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a:solidFill>
                            <a:schemeClr val="tx1"/>
                          </a:solidFill>
                          <a:effectLst/>
                        </a:rPr>
                        <a:t>37.39</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654235131"/>
                  </a:ext>
                </a:extLst>
              </a:tr>
              <a:tr h="254603">
                <a:tc>
                  <a:txBody>
                    <a:bodyPr/>
                    <a:lstStyle/>
                    <a:p>
                      <a:pPr algn="l"/>
                      <a:r>
                        <a:rPr lang="en-US" sz="1600" b="0" kern="0">
                          <a:solidFill>
                            <a:schemeClr val="tx1"/>
                          </a:solidFill>
                          <a:effectLst/>
                        </a:rPr>
                        <a:t>Oyster picobirna-like virus SZr1-72709</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Picobirnaviridae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3792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1881..3431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212.72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956396261"/>
                  </a:ext>
                </a:extLst>
              </a:tr>
              <a:tr h="254603">
                <a:tc>
                  <a:txBody>
                    <a:bodyPr/>
                    <a:lstStyle/>
                    <a:p>
                      <a:pPr algn="l"/>
                      <a:r>
                        <a:rPr lang="en-US" sz="1600" b="0" kern="0" dirty="0">
                          <a:solidFill>
                            <a:schemeClr val="tx1"/>
                          </a:solidFill>
                          <a:effectLst/>
                        </a:rPr>
                        <a:t>Oyster-associated RNA virus ZHd1-112402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Picobirnaviridae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3853</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1975..3852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51271.46</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780905405"/>
                  </a:ext>
                </a:extLst>
              </a:tr>
              <a:tr h="254603">
                <a:tc>
                  <a:txBody>
                    <a:bodyPr/>
                    <a:lstStyle/>
                    <a:p>
                      <a:pPr algn="l"/>
                      <a:r>
                        <a:rPr lang="en-US" sz="1600" b="0" kern="0">
                          <a:solidFill>
                            <a:schemeClr val="tx1"/>
                          </a:solidFill>
                          <a:effectLst/>
                        </a:rPr>
                        <a:t>Oyster picobirna-like virus ZHr1-41827</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err="1">
                          <a:solidFill>
                            <a:schemeClr val="tx1"/>
                          </a:solidFill>
                          <a:effectLst/>
                        </a:rPr>
                        <a:t>Picobirnaviridae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3911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1885..3462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45.04</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120892403"/>
                  </a:ext>
                </a:extLst>
              </a:tr>
              <a:tr h="254603">
                <a:tc>
                  <a:txBody>
                    <a:bodyPr/>
                    <a:lstStyle/>
                    <a:p>
                      <a:pPr algn="l"/>
                      <a:r>
                        <a:rPr lang="en-US" sz="1600" b="0" kern="0">
                          <a:solidFill>
                            <a:schemeClr val="tx1"/>
                          </a:solidFill>
                          <a:effectLst/>
                        </a:rPr>
                        <a:t>Tanwei sobemo-like virus TWr1-33874</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Sobelivirales</a:t>
                      </a:r>
                      <a:r>
                        <a:rPr lang="en-US" sz="1600" b="0" kern="0" dirty="0">
                          <a:solidFill>
                            <a:schemeClr val="tx1"/>
                          </a:solidFill>
                          <a:effectLst/>
                        </a:rPr>
                        <a:t>-like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4877</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323..3181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4.80</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3718133803"/>
                  </a:ext>
                </a:extLst>
              </a:tr>
              <a:tr h="254603">
                <a:tc>
                  <a:txBody>
                    <a:bodyPr/>
                    <a:lstStyle/>
                    <a:p>
                      <a:pPr algn="l"/>
                      <a:r>
                        <a:rPr lang="en-US" sz="1600" b="0" kern="0">
                          <a:solidFill>
                            <a:schemeClr val="tx1"/>
                          </a:solidFill>
                          <a:effectLst/>
                        </a:rPr>
                        <a:t>Huangsha sobemo-like virus HSd1-611299</a:t>
                      </a:r>
                      <a:endParaRPr lang="zh-CN" sz="1600" b="0" kern="10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err="1">
                          <a:solidFill>
                            <a:schemeClr val="tx1"/>
                          </a:solidFill>
                          <a:effectLst/>
                        </a:rPr>
                        <a:t>Sobelivirales</a:t>
                      </a:r>
                      <a:r>
                        <a:rPr lang="en-US" sz="1600" b="0" kern="0" dirty="0">
                          <a:solidFill>
                            <a:schemeClr val="tx1"/>
                          </a:solidFill>
                          <a:effectLst/>
                        </a:rPr>
                        <a:t>-like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4952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solidFill>
                      <a:schemeClr val="bg1"/>
                    </a:solidFill>
                  </a:tcPr>
                </a:tc>
                <a:tc>
                  <a:txBody>
                    <a:bodyPr/>
                    <a:lstStyle/>
                    <a:p>
                      <a:pPr algn="ctr"/>
                      <a:r>
                        <a:rPr lang="en-US" sz="1600" b="0" kern="0" dirty="0">
                          <a:solidFill>
                            <a:schemeClr val="tx1"/>
                          </a:solidFill>
                          <a:effectLst/>
                        </a:rPr>
                        <a:t>186..3851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4368..4952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solidFill>
                      <a:schemeClr val="bg1"/>
                    </a:solidFill>
                  </a:tcPr>
                </a:tc>
                <a:tc>
                  <a:txBody>
                    <a:bodyPr/>
                    <a:lstStyle/>
                    <a:p>
                      <a:pPr algn="ctr"/>
                      <a:r>
                        <a:rPr lang="en-US" sz="1600" b="0" kern="0" dirty="0">
                          <a:solidFill>
                            <a:schemeClr val="tx1"/>
                          </a:solidFill>
                          <a:effectLst/>
                        </a:rPr>
                        <a:t>6.36</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solidFill>
                      <a:schemeClr val="bg1"/>
                    </a:solidFill>
                  </a:tcPr>
                </a:tc>
                <a:extLst>
                  <a:ext uri="{0D108BD9-81ED-4DB2-BD59-A6C34878D82A}">
                    <a16:rowId xmlns:a16="http://schemas.microsoft.com/office/drawing/2014/main" val="2613249503"/>
                  </a:ext>
                </a:extLst>
              </a:tr>
              <a:tr h="254603">
                <a:tc>
                  <a:txBody>
                    <a:bodyPr/>
                    <a:lstStyle/>
                    <a:p>
                      <a:pPr algn="l"/>
                      <a:r>
                        <a:rPr lang="en-US" sz="1600" b="0" kern="0" dirty="0">
                          <a:solidFill>
                            <a:schemeClr val="tx1"/>
                          </a:solidFill>
                          <a:effectLst/>
                        </a:rPr>
                        <a:t>Oyster </a:t>
                      </a:r>
                      <a:r>
                        <a:rPr lang="en-US" sz="1600" b="0" kern="0" dirty="0" err="1">
                          <a:solidFill>
                            <a:schemeClr val="tx1"/>
                          </a:solidFill>
                          <a:effectLst/>
                        </a:rPr>
                        <a:t>yanvirus</a:t>
                      </a:r>
                      <a:r>
                        <a:rPr lang="en-US" sz="1600" b="0" kern="0" dirty="0">
                          <a:solidFill>
                            <a:schemeClr val="tx1"/>
                          </a:solidFill>
                          <a:effectLst/>
                        </a:rPr>
                        <a:t>-like virus SZr1-117762</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kern="0" dirty="0" err="1">
                          <a:solidFill>
                            <a:schemeClr val="tx1"/>
                          </a:solidFill>
                          <a:effectLst/>
                        </a:rPr>
                        <a:t>Yanvirus</a:t>
                      </a:r>
                      <a:r>
                        <a:rPr lang="en-US" sz="1600" b="0" kern="0" dirty="0">
                          <a:solidFill>
                            <a:schemeClr val="tx1"/>
                          </a:solidFill>
                          <a:effectLst/>
                        </a:rPr>
                        <a:t>-like</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kern="0" dirty="0">
                          <a:solidFill>
                            <a:schemeClr val="tx1"/>
                          </a:solidFill>
                          <a:effectLst/>
                        </a:rPr>
                        <a:t>6161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kern="0" dirty="0">
                          <a:solidFill>
                            <a:schemeClr val="tx1"/>
                          </a:solidFill>
                          <a:effectLst/>
                        </a:rPr>
                        <a:t>51..4043</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kern="0" dirty="0">
                          <a:solidFill>
                            <a:schemeClr val="tx1"/>
                          </a:solidFill>
                          <a:effectLst/>
                        </a:rPr>
                        <a:t>-</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kern="0" dirty="0">
                          <a:solidFill>
                            <a:schemeClr val="tx1"/>
                          </a:solidFill>
                          <a:effectLst/>
                        </a:rPr>
                        <a:t>1</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kern="0" dirty="0">
                          <a:solidFill>
                            <a:schemeClr val="tx1"/>
                          </a:solidFill>
                          <a:effectLst/>
                        </a:rPr>
                        <a:t>18.35</a:t>
                      </a:r>
                      <a:endParaRPr lang="zh-CN" sz="16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44286" marR="44286" marT="0"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041586"/>
                  </a:ext>
                </a:extLst>
              </a:tr>
            </a:tbl>
          </a:graphicData>
        </a:graphic>
      </p:graphicFrame>
      <p:grpSp>
        <p:nvGrpSpPr>
          <p:cNvPr id="4" name="组合 3">
            <a:extLst>
              <a:ext uri="{FF2B5EF4-FFF2-40B4-BE49-F238E27FC236}">
                <a16:creationId xmlns:a16="http://schemas.microsoft.com/office/drawing/2014/main" id="{E3198B35-1292-7F20-D1D4-9EB11D278BEE}"/>
              </a:ext>
            </a:extLst>
          </p:cNvPr>
          <p:cNvGrpSpPr/>
          <p:nvPr/>
        </p:nvGrpSpPr>
        <p:grpSpPr>
          <a:xfrm>
            <a:off x="103695" y="4402268"/>
            <a:ext cx="11594969" cy="1206531"/>
            <a:chOff x="103696" y="4015819"/>
            <a:chExt cx="11594969" cy="1206531"/>
          </a:xfrm>
        </p:grpSpPr>
        <p:sp>
          <p:nvSpPr>
            <p:cNvPr id="5" name="矩形 4">
              <a:extLst>
                <a:ext uri="{FF2B5EF4-FFF2-40B4-BE49-F238E27FC236}">
                  <a16:creationId xmlns:a16="http://schemas.microsoft.com/office/drawing/2014/main" id="{17FC0C8F-F44D-4ED1-0AA9-791D3995CF07}"/>
                </a:ext>
              </a:extLst>
            </p:cNvPr>
            <p:cNvSpPr/>
            <p:nvPr/>
          </p:nvSpPr>
          <p:spPr>
            <a:xfrm>
              <a:off x="103696" y="4015819"/>
              <a:ext cx="11594968" cy="216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756C74F-417C-C9F1-E72F-DFF1C306D6C9}"/>
                </a:ext>
              </a:extLst>
            </p:cNvPr>
            <p:cNvSpPr/>
            <p:nvPr/>
          </p:nvSpPr>
          <p:spPr>
            <a:xfrm>
              <a:off x="103697" y="5005534"/>
              <a:ext cx="11594968" cy="216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8597FAD6-9A51-B0C3-80B1-A5CB8E864BA8}"/>
              </a:ext>
            </a:extLst>
          </p:cNvPr>
          <p:cNvSpPr txBox="1"/>
          <p:nvPr/>
        </p:nvSpPr>
        <p:spPr>
          <a:xfrm>
            <a:off x="131978" y="840845"/>
            <a:ext cx="9405025"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Ubiquitous and abundant oyster‐associated </a:t>
            </a:r>
            <a:r>
              <a:rPr lang="en-US" altLang="zh-CN" sz="2800" dirty="0" err="1">
                <a:latin typeface="Times New Roman" panose="02020603050405020304" pitchFamily="18" charset="0"/>
                <a:cs typeface="Times New Roman" panose="02020603050405020304" pitchFamily="18" charset="0"/>
              </a:rPr>
              <a:t>picobirnaviruses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293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1005</Words>
  <Application>Microsoft Office PowerPoint</Application>
  <PresentationFormat>宽屏</PresentationFormat>
  <Paragraphs>210</Paragraphs>
  <Slides>11</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等线</vt:lpstr>
      <vt:lpstr>微软雅黑</vt:lpstr>
      <vt:lpstr>Arial</vt:lpstr>
      <vt:lpstr>Calibri</vt:lpstr>
      <vt:lpstr>Calibri Light</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Replace with your title</dc:title>
  <dc:creator>Yong-Xin Liu</dc:creator>
  <cp:keywords>iMeta</cp:keywords>
  <cp:lastModifiedBy>zhu peng</cp:lastModifiedBy>
  <cp:revision>23</cp:revision>
  <dcterms:created xsi:type="dcterms:W3CDTF">2022-02-16T04:17:11Z</dcterms:created>
  <dcterms:modified xsi:type="dcterms:W3CDTF">2022-12-22T05:24:26Z</dcterms:modified>
</cp:coreProperties>
</file>