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1" r:id="rId4"/>
    <p:sldId id="264" r:id="rId5"/>
    <p:sldId id="265" r:id="rId6"/>
    <p:sldId id="266" r:id="rId7"/>
    <p:sldId id="257" r:id="rId8"/>
    <p:sldId id="26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4C9"/>
    <a:srgbClr val="0096FF"/>
    <a:srgbClr val="8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01"/>
  </p:normalViewPr>
  <p:slideViewPr>
    <p:cSldViewPr snapToGrid="0" snapToObjects="1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B7A23-1B39-48F9-A09C-CB23C1F4AEF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CC28-F5C6-4F43-8615-E8E4CFBFDB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ta.scien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office@imeta.science" TargetMode="External"/><Relationship Id="rId5" Type="http://schemas.openxmlformats.org/officeDocument/2006/relationships/hyperlink" Target="https://mc.manuscriptcentral.com/imeta" TargetMode="External"/><Relationship Id="rId4" Type="http://schemas.openxmlformats.org/officeDocument/2006/relationships/hyperlink" Target="https://onlinelibrary.wiley.com/journal/2770596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iMeta</a:t>
            </a:r>
            <a:r>
              <a:rPr lang="zh-CN" altLang="en-US" dirty="0"/>
              <a:t>：改变认识世界的期刊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“</a:t>
            </a:r>
            <a:r>
              <a:rPr lang="en-US" altLang="zh-CN" sz="1200" b="1" i="1" dirty="0">
                <a:solidFill>
                  <a:srgbClr val="000000"/>
                </a:solidFill>
                <a:effectLst/>
                <a:cs typeface="+mn-ea"/>
                <a:sym typeface="+mn-lt"/>
              </a:rPr>
              <a:t>iMeta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” 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是由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威立、肠菌分会和本领域数百位华人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科学家合作出版的开放获取期刊，主编由中科院微生物所刘双江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研究员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和荷兰格罗宁根大学傅静远教授担任。目的是发表原创研究、方法和综述以促进宏基因组学、微生物组和生物信息学发展。目标是发表前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10%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(IF &gt; 15)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的高影响力论文。期刊特色包括视频投稿、可重复分析、图片打磨、青年编委、前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年免出版费、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50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万用户的社交媒体宣传等。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2022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月正式创刊发行！</a:t>
            </a:r>
            <a:endParaRPr lang="zh-CN" altLang="en-US" sz="1200" dirty="0">
              <a:solidFill>
                <a:srgbClr val="002060"/>
              </a:solidFill>
              <a:cs typeface="+mn-ea"/>
              <a:sym typeface="+mn-lt"/>
            </a:endParaRPr>
          </a:p>
          <a:p>
            <a:r>
              <a:rPr lang="zh-CN" altLang="en-US" dirty="0"/>
              <a:t>主页</a:t>
            </a:r>
            <a:r>
              <a:rPr lang="en-US" altLang="zh-CN" dirty="0"/>
              <a:t>: </a:t>
            </a:r>
            <a:r>
              <a:rPr lang="en-US" altLang="zh-CN" dirty="0">
                <a:hlinkClick r:id="rId3"/>
              </a:rPr>
              <a:t>http://www.imeta.science</a:t>
            </a:r>
            <a:r>
              <a:rPr lang="en-US" altLang="zh-CN" dirty="0"/>
              <a:t>  </a:t>
            </a:r>
          </a:p>
          <a:p>
            <a:r>
              <a:rPr lang="zh-CN" altLang="en-US" dirty="0"/>
              <a:t>出版社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zh-CN" altLang="en-US" dirty="0">
                <a:hlinkClick r:id="rId4"/>
              </a:rPr>
              <a:t>https://onlinelibrary.wiley.com/journal/2770</a:t>
            </a:r>
            <a:r>
              <a:rPr lang="en-US" altLang="zh-CN" dirty="0">
                <a:hlinkClick r:id="rId4"/>
              </a:rPr>
              <a:t>596</a:t>
            </a:r>
            <a:r>
              <a:rPr lang="zh-CN" altLang="en-US" dirty="0">
                <a:hlinkClick r:id="rId4"/>
              </a:rPr>
              <a:t>x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投稿</a:t>
            </a:r>
            <a:r>
              <a:rPr lang="en-US" altLang="zh-CN" dirty="0"/>
              <a:t>: </a:t>
            </a:r>
            <a:r>
              <a:rPr lang="en-US" altLang="zh-CN" dirty="0">
                <a:hlinkClick r:id="rId5"/>
              </a:rPr>
              <a:t>https://mc.manuscriptcentral.com/imeta</a:t>
            </a:r>
            <a:r>
              <a:rPr lang="en-US" altLang="zh-CN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hlinkClick r:id="rId6"/>
              </a:rPr>
              <a:t>邮箱</a:t>
            </a:r>
            <a:r>
              <a:rPr lang="en-US" altLang="zh-CN" dirty="0">
                <a:hlinkClick r:id="rId6"/>
              </a:rPr>
              <a:t>: </a:t>
            </a:r>
            <a:r>
              <a:rPr lang="en-US" altLang="zh-CN" dirty="0" err="1">
                <a:hlinkClick r:id="rId6"/>
              </a:rPr>
              <a:t>office@imeta.science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微信：</a:t>
            </a:r>
            <a:r>
              <a:rPr lang="en-US" altLang="zh-CN" dirty="0"/>
              <a:t>iMeta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B99F4-F908-40F2-BECE-DAAD8AA836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B6F6-1A23-5747-9D3C-7B826592BD1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847C-444D-8941-9041-E09254E0E8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i.org/10.1002/imt2.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imt2.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mc.manuscriptcentral.com/imeta" TargetMode="External"/><Relationship Id="rId18" Type="http://schemas.openxmlformats.org/officeDocument/2006/relationships/hyperlink" Target="https://mp.weixin.qq.com/s/Ws4td7ZoRIWviUwdZs_ueg" TargetMode="External"/><Relationship Id="rId26" Type="http://schemas.openxmlformats.org/officeDocument/2006/relationships/image" Target="../media/image1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emf"/><Relationship Id="rId7" Type="http://schemas.openxmlformats.org/officeDocument/2006/relationships/image" Target="../media/image7.png"/><Relationship Id="rId12" Type="http://schemas.openxmlformats.org/officeDocument/2006/relationships/hyperlink" Target="https://wileyonlinelibrary.com/journal/imeta" TargetMode="External"/><Relationship Id="rId17" Type="http://schemas.openxmlformats.org/officeDocument/2006/relationships/hyperlink" Target="https://mp.weixin.qq.com/s/IiWT3V7d0_k9_axPiJhyow" TargetMode="External"/><Relationship Id="rId25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office@imeta.science" TargetMode="External"/><Relationship Id="rId20" Type="http://schemas.openxmlformats.org/officeDocument/2006/relationships/image" Target="../media/image14.emf"/><Relationship Id="rId1" Type="http://schemas.openxmlformats.org/officeDocument/2006/relationships/tags" Target="../tags/tag34.xml"/><Relationship Id="rId6" Type="http://schemas.openxmlformats.org/officeDocument/2006/relationships/hyperlink" Target="https://onlinelibrary.wiley.com/toc/2770596x/2022/1/3" TargetMode="External"/><Relationship Id="rId11" Type="http://schemas.openxmlformats.org/officeDocument/2006/relationships/hyperlink" Target="http://www.imeta.science/" TargetMode="External"/><Relationship Id="rId24" Type="http://schemas.openxmlformats.org/officeDocument/2006/relationships/image" Target="../media/image18.jpeg"/><Relationship Id="rId5" Type="http://schemas.openxmlformats.org/officeDocument/2006/relationships/hyperlink" Target="https://onlinelibrary.wiley.com/toc/2770596x/2022/1/2" TargetMode="External"/><Relationship Id="rId15" Type="http://schemas.openxmlformats.org/officeDocument/2006/relationships/image" Target="../media/image12.svg"/><Relationship Id="rId23" Type="http://schemas.openxmlformats.org/officeDocument/2006/relationships/image" Target="../media/image17.jpeg"/><Relationship Id="rId10" Type="http://schemas.openxmlformats.org/officeDocument/2006/relationships/image" Target="../media/image10.svg"/><Relationship Id="rId19" Type="http://schemas.openxmlformats.org/officeDocument/2006/relationships/image" Target="../media/image13.jpeg"/><Relationship Id="rId4" Type="http://schemas.openxmlformats.org/officeDocument/2006/relationships/hyperlink" Target="https://onlinelibrary.wiley.com/toc/2770596x/2022/1/1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image" Target="../media/image16.jpeg"/><Relationship Id="rId27" Type="http://schemas.openxmlformats.org/officeDocument/2006/relationships/hyperlink" Target="https://mp.weixin.qq.com/s/yRMq3K9CaNQoEa60IkXm8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73100"/>
            <a:ext cx="12192000" cy="45593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b="1" dirty="0">
                <a:latin typeface="Times New Roman" panose="02020603050405020304" pitchFamily="18" charset="0"/>
              </a:rPr>
              <a:t>微生物共现网络</a:t>
            </a:r>
            <a:r>
              <a:rPr lang="zh-CN" altLang="en-US" sz="3200" b="1" dirty="0">
                <a:latin typeface="Times New Roman" panose="02020603050405020304" pitchFamily="18" charset="0"/>
              </a:rPr>
              <a:t>的</a:t>
            </a:r>
            <a:r>
              <a:rPr lang="zh-CN" sz="3200" b="1" dirty="0">
                <a:latin typeface="Times New Roman" panose="02020603050405020304" pitchFamily="18" charset="0"/>
              </a:rPr>
              <a:t>比较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ctr"/>
            <a:r>
              <a:rPr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刘驰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李超男</a:t>
            </a:r>
            <a:r>
              <a:rPr lang="en-US" altLang="zh-CN" dirty="0">
                <a:sym typeface="+mn-ea"/>
              </a:rPr>
              <a:t>2</a:t>
            </a:r>
            <a:r>
              <a:rPr 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，蒋艳琼</a:t>
            </a:r>
            <a:r>
              <a:rPr lang="en-US" altLang="zh-CN" dirty="0">
                <a:sym typeface="+mn-ea"/>
              </a:rPr>
              <a:t>1</a:t>
            </a:r>
            <a:r>
              <a:rPr 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，曾建雄</a:t>
            </a:r>
            <a:r>
              <a:rPr lang="en-US" altLang="zh-CN" dirty="0">
                <a:sym typeface="+mn-ea"/>
              </a:rPr>
              <a:t>1</a:t>
            </a:r>
            <a:r>
              <a:rPr 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，姚敏杰</a:t>
            </a:r>
            <a:r>
              <a:rPr lang="en-US" altLang="zh-CN" dirty="0">
                <a:sym typeface="+mn-ea"/>
              </a:rPr>
              <a:t>1</a:t>
            </a:r>
            <a:r>
              <a:rPr 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，李香真</a:t>
            </a:r>
            <a:r>
              <a:rPr lang="en-US" altLang="zh-CN" dirty="0">
                <a:sym typeface="+mn-ea"/>
              </a:rPr>
              <a:t>2</a:t>
            </a:r>
            <a:endParaRPr 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auto"/>
            <a:r>
              <a:rPr lang="en-US" altLang="zh-CN" dirty="0">
                <a:sym typeface="+mn-ea"/>
              </a:rPr>
              <a:t>1 </a:t>
            </a:r>
            <a:r>
              <a:rPr lang="en-US" altLang="zh-CN" dirty="0" err="1">
                <a:sym typeface="+mn-ea"/>
              </a:rPr>
              <a:t>福建农林大学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资源与环境学院</a:t>
            </a:r>
            <a:endParaRPr lang="en-US" altLang="zh-CN" dirty="0">
              <a:sym typeface="+mn-ea"/>
            </a:endParaRPr>
          </a:p>
          <a:p>
            <a:pPr algn="ctr" fontAlgn="auto"/>
            <a:r>
              <a:rPr lang="en-US" altLang="zh-CN" dirty="0">
                <a:sym typeface="+mn-ea"/>
              </a:rPr>
              <a:t>2 </a:t>
            </a:r>
            <a:r>
              <a:rPr lang="en-US" altLang="zh-CN" dirty="0" err="1">
                <a:sym typeface="+mn-ea"/>
              </a:rPr>
              <a:t>中国科学院成都生物研究所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环境治理与食品安全领域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884" y="5751493"/>
            <a:ext cx="1107081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>
                <a:latin typeface="Times New Roman" panose="02020603050405020304" pitchFamily="18" charset="0"/>
              </a:rPr>
              <a:t>Liu, Chi, Chaonan Li, Yanqiong Jiang, Raymond J. Zeng, Minjie Yao, and Xiangzhen Li. 2022. “A guide for comparing microbial co‐occurrence networks.” iMeta. e71. </a:t>
            </a:r>
            <a:r>
              <a:rPr lang="en-US" altLang="zh-CN" sz="1800" b="0" i="0" dirty="0">
                <a:latin typeface="Times New Roman" panose="02020603050405020304" pitchFamily="18" charset="0"/>
                <a:hlinkClick r:id="rId2"/>
              </a:rPr>
              <a:t>https://doi.org/10.1002/imt2.71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83663" y="1625600"/>
            <a:ext cx="2377032" cy="31223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背景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文本框 5"/>
          <p:cNvSpPr txBox="1"/>
          <p:nvPr>
            <p:custDataLst>
              <p:tags r:id="rId1"/>
            </p:custDataLst>
          </p:nvPr>
        </p:nvSpPr>
        <p:spPr>
          <a:xfrm>
            <a:off x="767715" y="718820"/>
            <a:ext cx="11495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algn="just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charset="-122"/>
              </a:rPr>
              <a:t>微生物共现网络常用来研究微生物间的关联属性，进而揭示深层次的群落特征。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2834640" y="3532505"/>
            <a:ext cx="1370330" cy="62801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平行四边形 5"/>
          <p:cNvSpPr/>
          <p:nvPr/>
        </p:nvSpPr>
        <p:spPr>
          <a:xfrm>
            <a:off x="888365" y="3329940"/>
            <a:ext cx="5243830" cy="202565"/>
          </a:xfrm>
          <a:prstGeom prst="parallelogram">
            <a:avLst>
              <a:gd name="adj" fmla="val 169592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600710" y="2931160"/>
            <a:ext cx="1572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sym typeface="+mn-ea"/>
              </a:rPr>
              <a:t>生态学问题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342255" y="2931160"/>
            <a:ext cx="1572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sym typeface="+mn-ea"/>
              </a:rPr>
              <a:t>生物学问题</a:t>
            </a:r>
          </a:p>
        </p:txBody>
      </p:sp>
      <p:sp>
        <p:nvSpPr>
          <p:cNvPr id="9" name="椭圆 8"/>
          <p:cNvSpPr/>
          <p:nvPr/>
        </p:nvSpPr>
        <p:spPr>
          <a:xfrm>
            <a:off x="2987675" y="2379980"/>
            <a:ext cx="202565" cy="202565"/>
          </a:xfrm>
          <a:prstGeom prst="ellipse">
            <a:avLst/>
          </a:prstGeom>
          <a:solidFill>
            <a:srgbClr val="7030A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3916680" y="2506980"/>
            <a:ext cx="202565" cy="202565"/>
          </a:xfrm>
          <a:prstGeom prst="ellipse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987675" y="2882265"/>
            <a:ext cx="202565" cy="202565"/>
          </a:xfrm>
          <a:prstGeom prst="ellipse">
            <a:avLst/>
          </a:prstGeom>
          <a:solidFill>
            <a:schemeClr val="accent1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3523615" y="3101340"/>
            <a:ext cx="202565" cy="202565"/>
          </a:xfrm>
          <a:prstGeom prst="ellipse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3422015" y="2685415"/>
            <a:ext cx="202565" cy="202565"/>
          </a:xfrm>
          <a:prstGeom prst="ellipse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>
            <a:off x="3470275" y="2129790"/>
            <a:ext cx="202565" cy="202565"/>
          </a:xfrm>
          <a:prstGeom prst="ellipse">
            <a:avLst/>
          </a:prstGeom>
          <a:solidFill>
            <a:srgbClr val="2FC4C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16" name="直接连接符 15"/>
          <p:cNvCxnSpPr>
            <a:stCxn id="9" idx="4"/>
            <a:endCxn id="12" idx="0"/>
          </p:cNvCxnSpPr>
          <p:nvPr/>
        </p:nvCxnSpPr>
        <p:spPr>
          <a:xfrm>
            <a:off x="3089275" y="2582545"/>
            <a:ext cx="0" cy="299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3" idx="0"/>
          </p:cNvCxnSpPr>
          <p:nvPr>
            <p:custDataLst>
              <p:tags r:id="rId8"/>
            </p:custDataLst>
          </p:nvPr>
        </p:nvCxnSpPr>
        <p:spPr>
          <a:xfrm>
            <a:off x="3523615" y="2882265"/>
            <a:ext cx="10160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2" idx="6"/>
            <a:endCxn id="14" idx="2"/>
          </p:cNvCxnSpPr>
          <p:nvPr>
            <p:custDataLst>
              <p:tags r:id="rId9"/>
            </p:custDataLst>
          </p:nvPr>
        </p:nvCxnSpPr>
        <p:spPr>
          <a:xfrm flipV="1">
            <a:off x="3190240" y="2787015"/>
            <a:ext cx="231775" cy="196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4" idx="7"/>
          </p:cNvCxnSpPr>
          <p:nvPr>
            <p:custDataLst>
              <p:tags r:id="rId10"/>
            </p:custDataLst>
          </p:nvPr>
        </p:nvCxnSpPr>
        <p:spPr>
          <a:xfrm flipV="1">
            <a:off x="3594735" y="2599055"/>
            <a:ext cx="318770" cy="116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0"/>
            <a:endCxn id="15" idx="4"/>
          </p:cNvCxnSpPr>
          <p:nvPr>
            <p:custDataLst>
              <p:tags r:id="rId11"/>
            </p:custDataLst>
          </p:nvPr>
        </p:nvCxnSpPr>
        <p:spPr>
          <a:xfrm flipV="1">
            <a:off x="3523615" y="2332355"/>
            <a:ext cx="48260" cy="353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9" idx="6"/>
            <a:endCxn id="11" idx="2"/>
          </p:cNvCxnSpPr>
          <p:nvPr>
            <p:custDataLst>
              <p:tags r:id="rId12"/>
            </p:custDataLst>
          </p:nvPr>
        </p:nvCxnSpPr>
        <p:spPr>
          <a:xfrm>
            <a:off x="3190240" y="2481580"/>
            <a:ext cx="72644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3" idx="7"/>
            <a:endCxn id="11" idx="4"/>
          </p:cNvCxnSpPr>
          <p:nvPr>
            <p:custDataLst>
              <p:tags r:id="rId13"/>
            </p:custDataLst>
          </p:nvPr>
        </p:nvCxnSpPr>
        <p:spPr>
          <a:xfrm flipV="1">
            <a:off x="3696335" y="2709545"/>
            <a:ext cx="321945" cy="421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723505" y="1818005"/>
            <a:ext cx="41694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问题：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统计推断获取直接关联？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直接关联代表的什么？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生物学和生态学问题？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网络方法基准测试？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网络如何比较？</a:t>
            </a: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5506720" y="3532505"/>
            <a:ext cx="15398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cross-feeding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mutualism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competition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antagonism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</a:t>
            </a: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287655" y="3542030"/>
            <a:ext cx="23850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environmental selection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phylogenetic clustering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functional convergence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niche breadth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</a:t>
            </a: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7931785" y="4339590"/>
            <a:ext cx="296227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不同组间的比较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不同方法间的比较</a:t>
            </a:r>
          </a:p>
        </p:txBody>
      </p:sp>
      <p:sp>
        <p:nvSpPr>
          <p:cNvPr id="2" name="下箭头 1"/>
          <p:cNvSpPr/>
          <p:nvPr/>
        </p:nvSpPr>
        <p:spPr>
          <a:xfrm>
            <a:off x="9250045" y="5264785"/>
            <a:ext cx="344805" cy="32829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8411210" y="5669280"/>
            <a:ext cx="204597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如何比较？</a:t>
            </a:r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比较什么？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igure1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10945" y="887730"/>
            <a:ext cx="89992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如何比较？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38895" y="1372870"/>
            <a:ext cx="1684020" cy="1805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38895" y="3123565"/>
            <a:ext cx="32531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https://github.com/ChiLiubio/meconetcomp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37235" y="1372870"/>
            <a:ext cx="1729740" cy="17678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9535" y="4036695"/>
            <a:ext cx="25457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trans_network class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466975" y="3725545"/>
            <a:ext cx="672465" cy="4248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5"/>
            </p:custDataLst>
          </p:nvPr>
        </p:nvCxnSpPr>
        <p:spPr>
          <a:xfrm>
            <a:off x="2562225" y="4255135"/>
            <a:ext cx="5772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6"/>
            </p:custDataLst>
          </p:nvPr>
        </p:nvCxnSpPr>
        <p:spPr>
          <a:xfrm>
            <a:off x="2562225" y="4473575"/>
            <a:ext cx="704215" cy="483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807970" y="1372870"/>
            <a:ext cx="1754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网络构建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4667250" y="1353820"/>
            <a:ext cx="1754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整合</a:t>
            </a: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692900" y="1353820"/>
            <a:ext cx="1754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比较</a:t>
            </a: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9378315" y="3856355"/>
            <a:ext cx="23749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已上传至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CRAN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186055" y="668020"/>
            <a:ext cx="30968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整体策略：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如何比较？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descr="Figure1-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20515" y="613410"/>
            <a:ext cx="8268970" cy="630174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0160" y="1659255"/>
            <a:ext cx="50215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联合使用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包的多个类中的方法进行分析展示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005" y="7105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分析方法来源：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比较什么？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130935" y="1762125"/>
            <a:ext cx="4167505" cy="2966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网络拓扑学属性比较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节点比较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边的比较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节点间谱系距离比较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节点分类信息比较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网络的交集部分提取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子网络拓扑学属性分析</a:t>
            </a:r>
          </a:p>
          <a:p>
            <a:pPr marL="342900" indent="-342900" algn="l">
              <a:buFont typeface="Wingdings" panose="05000000000000000000" charset="0"/>
              <a:buChar char="Ø"/>
            </a:pP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Figur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645" y="645160"/>
            <a:ext cx="6158230" cy="61582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7005" y="71056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部分内容示例：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8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总结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818459" y="6046768"/>
            <a:ext cx="1107081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>
                <a:latin typeface="Times New Roman" panose="02020603050405020304" pitchFamily="18" charset="0"/>
              </a:rPr>
              <a:t>Liu, Chi, Chaonan Li, Yanqiong Jiang, Raymond J. Zeng, Minjie Yao, and Xiangzhen Li. 2022. “A guide for comparing microbial co‐occurrence networks.” iMeta. e71. </a:t>
            </a:r>
            <a:r>
              <a:rPr lang="en-US" altLang="zh-CN" sz="1800" b="0" i="0" dirty="0">
                <a:latin typeface="Times New Roman" panose="02020603050405020304" pitchFamily="18" charset="0"/>
                <a:hlinkClick r:id="rId3"/>
              </a:rPr>
              <a:t>https://doi.org/10.1002/imt2.71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17370" y="1713865"/>
            <a:ext cx="90728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创建了 R meconetcomp 包进行共现网络的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比较分析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  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联合使用R microeco 包的多个类有助于网络比较分析。  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所提供的流程具有丰富的方法，且具有较高的灵活性和可拓展性。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707906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29036"/>
            <a:ext cx="8073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002060"/>
                </a:solidFill>
                <a:cs typeface="+mn-ea"/>
                <a:sym typeface="+mn-lt"/>
              </a:rPr>
              <a:t>iMeta</a:t>
            </a:r>
            <a:r>
              <a:rPr lang="en-US" altLang="zh-CN" sz="3200" b="1" dirty="0">
                <a:solidFill>
                  <a:srgbClr val="002060"/>
                </a:solidFill>
                <a:cs typeface="+mn-ea"/>
                <a:sym typeface="+mn-lt"/>
              </a:rPr>
              <a:t>: </a:t>
            </a:r>
            <a:r>
              <a:rPr lang="zh-CN" altLang="en-US" sz="3200" b="1" dirty="0">
                <a:solidFill>
                  <a:srgbClr val="002060"/>
                </a:solidFill>
                <a:cs typeface="+mn-ea"/>
                <a:sym typeface="+mn-lt"/>
              </a:rPr>
              <a:t>整合宏组学重新认识生命和环境科学</a:t>
            </a:r>
            <a:endParaRPr lang="en-US" altLang="zh-CN" sz="16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24" y="3898630"/>
            <a:ext cx="12058571" cy="1631216"/>
          </a:xfrm>
          <a:prstGeom prst="rect">
            <a:avLst/>
          </a:prstGeom>
          <a:solidFill>
            <a:srgbClr val="DEF4FE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“</a:t>
            </a:r>
            <a:r>
              <a:rPr lang="en-US" altLang="zh-CN" sz="2000" b="1" i="1" dirty="0">
                <a:solidFill>
                  <a:srgbClr val="000000"/>
                </a:solidFill>
                <a:effectLst/>
                <a:cs typeface="+mn-ea"/>
                <a:sym typeface="+mn-lt"/>
              </a:rPr>
              <a:t>iMeta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” 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是由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威立、肠菌分会和本领域数百位华人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科学家合作出版的开放获取期刊，主编由中科院微生物所刘双江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研究员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和荷兰格罗宁根大学傅静远教授共同担任。目的是发表原创研究、方法和综述以促进宏基因组学、微生物组和生物信息学发展。目标是发表前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10%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(IF &gt; 15)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的高影响力论文。期刊特色包括视频投稿、可重复分析、图片打磨、青年编委、前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年免出版费、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50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万用户的社交媒体宣传等。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2022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年的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  <a:hlinkClick r:id="rId4"/>
              </a:rPr>
              <a:t>三月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  <a:hlinkClick r:id="rId5"/>
              </a:rPr>
              <a:t>六月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和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  <a:hlinkClick r:id="rId6"/>
              </a:rPr>
              <a:t>九月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期已正式在线出版发行！</a:t>
            </a:r>
            <a:endParaRPr lang="zh-CN" altLang="en-US" sz="20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25" name="图形 24" descr="书籍"/>
          <p:cNvPicPr>
            <a:picLocks noChangeAspect="1"/>
          </p:cNvPicPr>
          <p:nvPr/>
        </p:nvPicPr>
        <p:blipFill>
          <a:blip r:embed="rId7" cstate="hq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" y="5497458"/>
            <a:ext cx="743190" cy="743190"/>
          </a:xfrm>
          <a:prstGeom prst="rect">
            <a:avLst/>
          </a:prstGeom>
        </p:spPr>
      </p:pic>
      <p:pic>
        <p:nvPicPr>
          <p:cNvPr id="26" name="图形 25" descr="报纸"/>
          <p:cNvPicPr>
            <a:picLocks noChangeAspect="1"/>
          </p:cNvPicPr>
          <p:nvPr/>
        </p:nvPicPr>
        <p:blipFill>
          <a:blip r:embed="rId9" cstate="hq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6170573"/>
            <a:ext cx="743995" cy="7439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43592" y="5553639"/>
            <a:ext cx="6390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主页</a:t>
            </a:r>
            <a:r>
              <a:rPr lang="en-US" altLang="zh-CN" sz="2000" dirty="0"/>
              <a:t>: </a:t>
            </a:r>
            <a:r>
              <a:rPr lang="en-US" altLang="zh-CN" sz="2000" dirty="0">
                <a:hlinkClick r:id="rId11"/>
              </a:rPr>
              <a:t>http://www.imeta.science</a:t>
            </a:r>
            <a:r>
              <a:rPr lang="en-US" altLang="zh-CN" sz="2000" dirty="0"/>
              <a:t>  </a:t>
            </a:r>
          </a:p>
          <a:p>
            <a:r>
              <a:rPr lang="zh-CN" altLang="en-US" sz="2000" dirty="0"/>
              <a:t>出版社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 </a:t>
            </a:r>
            <a:r>
              <a:rPr lang="en-US" altLang="zh-CN" sz="2000" dirty="0">
                <a:hlinkClick r:id="rId12"/>
              </a:rPr>
              <a:t>https://wileyonlinelibrary.com/journal/imeta</a:t>
            </a:r>
            <a:r>
              <a:rPr lang="en-US" altLang="zh-CN" sz="2000" dirty="0"/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26258" y="6363646"/>
            <a:ext cx="563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投稿</a:t>
            </a:r>
            <a:r>
              <a:rPr lang="en-US" altLang="zh-CN" sz="2000" dirty="0"/>
              <a:t>: </a:t>
            </a:r>
            <a:r>
              <a:rPr lang="en-US" altLang="zh-CN" sz="2000" dirty="0">
                <a:hlinkClick r:id="rId13"/>
              </a:rPr>
              <a:t>https://mc.manuscriptcentral.com/imeta</a:t>
            </a:r>
            <a:r>
              <a:rPr lang="en-US" altLang="zh-CN" sz="2000" dirty="0"/>
              <a:t> </a:t>
            </a:r>
          </a:p>
        </p:txBody>
      </p:sp>
      <p:pic>
        <p:nvPicPr>
          <p:cNvPr id="29" name="图形 28" descr="信封"/>
          <p:cNvPicPr>
            <a:picLocks noChangeAspect="1"/>
          </p:cNvPicPr>
          <p:nvPr/>
        </p:nvPicPr>
        <p:blipFill>
          <a:blip r:embed="rId14" cstate="hq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23908" y="5448321"/>
            <a:ext cx="743190" cy="74319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967098" y="5646880"/>
            <a:ext cx="2750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err="1">
                <a:hlinkClick r:id="rId16"/>
              </a:rPr>
              <a:t>office@imeta.science</a:t>
            </a:r>
            <a:endParaRPr lang="en-US" altLang="zh-CN" sz="2000" dirty="0"/>
          </a:p>
        </p:txBody>
      </p:sp>
      <p:sp>
        <p:nvSpPr>
          <p:cNvPr id="31" name="iconfont-1044-807855"/>
          <p:cNvSpPr>
            <a:spLocks noChangeAspect="1"/>
          </p:cNvSpPr>
          <p:nvPr/>
        </p:nvSpPr>
        <p:spPr bwMode="auto">
          <a:xfrm>
            <a:off x="7251768" y="6170159"/>
            <a:ext cx="666974" cy="666974"/>
          </a:xfrm>
          <a:custGeom>
            <a:avLst/>
            <a:gdLst>
              <a:gd name="T0" fmla="*/ 6313 w 11153"/>
              <a:gd name="T1" fmla="*/ 5572 h 11153"/>
              <a:gd name="T2" fmla="*/ 6058 w 11153"/>
              <a:gd name="T3" fmla="*/ 5835 h 11153"/>
              <a:gd name="T4" fmla="*/ 6313 w 11153"/>
              <a:gd name="T5" fmla="*/ 6072 h 11153"/>
              <a:gd name="T6" fmla="*/ 6640 w 11153"/>
              <a:gd name="T7" fmla="*/ 5835 h 11153"/>
              <a:gd name="T8" fmla="*/ 6313 w 11153"/>
              <a:gd name="T9" fmla="*/ 5572 h 11153"/>
              <a:gd name="T10" fmla="*/ 5477 w 11153"/>
              <a:gd name="T11" fmla="*/ 4345 h 11153"/>
              <a:gd name="T12" fmla="*/ 5804 w 11153"/>
              <a:gd name="T13" fmla="*/ 4027 h 11153"/>
              <a:gd name="T14" fmla="*/ 5477 w 11153"/>
              <a:gd name="T15" fmla="*/ 3709 h 11153"/>
              <a:gd name="T16" fmla="*/ 5104 w 11153"/>
              <a:gd name="T17" fmla="*/ 4027 h 11153"/>
              <a:gd name="T18" fmla="*/ 5477 w 11153"/>
              <a:gd name="T19" fmla="*/ 4345 h 11153"/>
              <a:gd name="T20" fmla="*/ 5577 w 11153"/>
              <a:gd name="T21" fmla="*/ 0 h 11153"/>
              <a:gd name="T22" fmla="*/ 0 w 11153"/>
              <a:gd name="T23" fmla="*/ 5576 h 11153"/>
              <a:gd name="T24" fmla="*/ 5577 w 11153"/>
              <a:gd name="T25" fmla="*/ 11153 h 11153"/>
              <a:gd name="T26" fmla="*/ 11153 w 11153"/>
              <a:gd name="T27" fmla="*/ 5576 h 11153"/>
              <a:gd name="T28" fmla="*/ 5577 w 11153"/>
              <a:gd name="T29" fmla="*/ 0 h 11153"/>
              <a:gd name="T30" fmla="*/ 4523 w 11153"/>
              <a:gd name="T31" fmla="*/ 6989 h 11153"/>
              <a:gd name="T32" fmla="*/ 3623 w 11153"/>
              <a:gd name="T33" fmla="*/ 6844 h 11153"/>
              <a:gd name="T34" fmla="*/ 2706 w 11153"/>
              <a:gd name="T35" fmla="*/ 7307 h 11153"/>
              <a:gd name="T36" fmla="*/ 2969 w 11153"/>
              <a:gd name="T37" fmla="*/ 6526 h 11153"/>
              <a:gd name="T38" fmla="*/ 1943 w 11153"/>
              <a:gd name="T39" fmla="*/ 4800 h 11153"/>
              <a:gd name="T40" fmla="*/ 4523 w 11153"/>
              <a:gd name="T41" fmla="*/ 2619 h 11153"/>
              <a:gd name="T42" fmla="*/ 7112 w 11153"/>
              <a:gd name="T43" fmla="*/ 4418 h 11153"/>
              <a:gd name="T44" fmla="*/ 6867 w 11153"/>
              <a:gd name="T45" fmla="*/ 4391 h 11153"/>
              <a:gd name="T46" fmla="*/ 4677 w 11153"/>
              <a:gd name="T47" fmla="*/ 6435 h 11153"/>
              <a:gd name="T48" fmla="*/ 4750 w 11153"/>
              <a:gd name="T49" fmla="*/ 6980 h 11153"/>
              <a:gd name="T50" fmla="*/ 4523 w 11153"/>
              <a:gd name="T51" fmla="*/ 6989 h 11153"/>
              <a:gd name="T52" fmla="*/ 8312 w 11153"/>
              <a:gd name="T53" fmla="*/ 7880 h 11153"/>
              <a:gd name="T54" fmla="*/ 8493 w 11153"/>
              <a:gd name="T55" fmla="*/ 8534 h 11153"/>
              <a:gd name="T56" fmla="*/ 7803 w 11153"/>
              <a:gd name="T57" fmla="*/ 8143 h 11153"/>
              <a:gd name="T58" fmla="*/ 7021 w 11153"/>
              <a:gd name="T59" fmla="*/ 8279 h 11153"/>
              <a:gd name="T60" fmla="*/ 4841 w 11153"/>
              <a:gd name="T61" fmla="*/ 6408 h 11153"/>
              <a:gd name="T62" fmla="*/ 7021 w 11153"/>
              <a:gd name="T63" fmla="*/ 4536 h 11153"/>
              <a:gd name="T64" fmla="*/ 9211 w 11153"/>
              <a:gd name="T65" fmla="*/ 6408 h 11153"/>
              <a:gd name="T66" fmla="*/ 8312 w 11153"/>
              <a:gd name="T67" fmla="*/ 7880 h 11153"/>
              <a:gd name="T68" fmla="*/ 3678 w 11153"/>
              <a:gd name="T69" fmla="*/ 3709 h 11153"/>
              <a:gd name="T70" fmla="*/ 3287 w 11153"/>
              <a:gd name="T71" fmla="*/ 4027 h 11153"/>
              <a:gd name="T72" fmla="*/ 3678 w 11153"/>
              <a:gd name="T73" fmla="*/ 4345 h 11153"/>
              <a:gd name="T74" fmla="*/ 4005 w 11153"/>
              <a:gd name="T75" fmla="*/ 4027 h 11153"/>
              <a:gd name="T76" fmla="*/ 3678 w 11153"/>
              <a:gd name="T77" fmla="*/ 3709 h 11153"/>
              <a:gd name="T78" fmla="*/ 7739 w 11153"/>
              <a:gd name="T79" fmla="*/ 5572 h 11153"/>
              <a:gd name="T80" fmla="*/ 7485 w 11153"/>
              <a:gd name="T81" fmla="*/ 5835 h 11153"/>
              <a:gd name="T82" fmla="*/ 7739 w 11153"/>
              <a:gd name="T83" fmla="*/ 6072 h 11153"/>
              <a:gd name="T84" fmla="*/ 8057 w 11153"/>
              <a:gd name="T85" fmla="*/ 5835 h 11153"/>
              <a:gd name="T86" fmla="*/ 7739 w 11153"/>
              <a:gd name="T87" fmla="*/ 5572 h 1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53" h="11153">
                <a:moveTo>
                  <a:pt x="6313" y="5572"/>
                </a:moveTo>
                <a:cubicBezTo>
                  <a:pt x="6186" y="5572"/>
                  <a:pt x="6058" y="5690"/>
                  <a:pt x="6058" y="5835"/>
                </a:cubicBezTo>
                <a:cubicBezTo>
                  <a:pt x="6058" y="5953"/>
                  <a:pt x="6186" y="6072"/>
                  <a:pt x="6313" y="6072"/>
                </a:cubicBezTo>
                <a:cubicBezTo>
                  <a:pt x="6504" y="6072"/>
                  <a:pt x="6640" y="5953"/>
                  <a:pt x="6640" y="5835"/>
                </a:cubicBezTo>
                <a:cubicBezTo>
                  <a:pt x="6640" y="5690"/>
                  <a:pt x="6504" y="5572"/>
                  <a:pt x="6313" y="5572"/>
                </a:cubicBezTo>
                <a:close/>
                <a:moveTo>
                  <a:pt x="5477" y="4345"/>
                </a:moveTo>
                <a:cubicBezTo>
                  <a:pt x="5677" y="4345"/>
                  <a:pt x="5804" y="4218"/>
                  <a:pt x="5804" y="4027"/>
                </a:cubicBezTo>
                <a:cubicBezTo>
                  <a:pt x="5804" y="3827"/>
                  <a:pt x="5677" y="3709"/>
                  <a:pt x="5477" y="3709"/>
                </a:cubicBezTo>
                <a:cubicBezTo>
                  <a:pt x="5286" y="3709"/>
                  <a:pt x="5104" y="3827"/>
                  <a:pt x="5104" y="4027"/>
                </a:cubicBezTo>
                <a:cubicBezTo>
                  <a:pt x="5104" y="4218"/>
                  <a:pt x="5286" y="4345"/>
                  <a:pt x="5477" y="4345"/>
                </a:cubicBezTo>
                <a:close/>
                <a:moveTo>
                  <a:pt x="5577" y="0"/>
                </a:moveTo>
                <a:cubicBezTo>
                  <a:pt x="2497" y="0"/>
                  <a:pt x="0" y="2497"/>
                  <a:pt x="0" y="5576"/>
                </a:cubicBezTo>
                <a:cubicBezTo>
                  <a:pt x="0" y="8656"/>
                  <a:pt x="2497" y="11153"/>
                  <a:pt x="5577" y="11153"/>
                </a:cubicBezTo>
                <a:cubicBezTo>
                  <a:pt x="8657" y="11153"/>
                  <a:pt x="11153" y="8656"/>
                  <a:pt x="11153" y="5576"/>
                </a:cubicBezTo>
                <a:cubicBezTo>
                  <a:pt x="11153" y="2497"/>
                  <a:pt x="8657" y="0"/>
                  <a:pt x="5577" y="0"/>
                </a:cubicBezTo>
                <a:close/>
                <a:moveTo>
                  <a:pt x="4523" y="6989"/>
                </a:moveTo>
                <a:cubicBezTo>
                  <a:pt x="4187" y="6989"/>
                  <a:pt x="3941" y="6935"/>
                  <a:pt x="3623" y="6844"/>
                </a:cubicBezTo>
                <a:lnTo>
                  <a:pt x="2706" y="7307"/>
                </a:lnTo>
                <a:lnTo>
                  <a:pt x="2969" y="6526"/>
                </a:lnTo>
                <a:cubicBezTo>
                  <a:pt x="2324" y="6072"/>
                  <a:pt x="1943" y="5499"/>
                  <a:pt x="1943" y="4800"/>
                </a:cubicBezTo>
                <a:cubicBezTo>
                  <a:pt x="1943" y="3564"/>
                  <a:pt x="3105" y="2619"/>
                  <a:pt x="4523" y="2619"/>
                </a:cubicBezTo>
                <a:cubicBezTo>
                  <a:pt x="5777" y="2619"/>
                  <a:pt x="6894" y="3364"/>
                  <a:pt x="7112" y="4418"/>
                </a:cubicBezTo>
                <a:cubicBezTo>
                  <a:pt x="7021" y="4400"/>
                  <a:pt x="6940" y="4391"/>
                  <a:pt x="6867" y="4391"/>
                </a:cubicBezTo>
                <a:cubicBezTo>
                  <a:pt x="5631" y="4391"/>
                  <a:pt x="4677" y="5318"/>
                  <a:pt x="4677" y="6435"/>
                </a:cubicBezTo>
                <a:cubicBezTo>
                  <a:pt x="4677" y="6626"/>
                  <a:pt x="4705" y="6798"/>
                  <a:pt x="4750" y="6980"/>
                </a:cubicBezTo>
                <a:cubicBezTo>
                  <a:pt x="4677" y="6989"/>
                  <a:pt x="4596" y="6989"/>
                  <a:pt x="4523" y="6989"/>
                </a:cubicBezTo>
                <a:close/>
                <a:moveTo>
                  <a:pt x="8312" y="7880"/>
                </a:moveTo>
                <a:lnTo>
                  <a:pt x="8493" y="8534"/>
                </a:lnTo>
                <a:lnTo>
                  <a:pt x="7803" y="8143"/>
                </a:lnTo>
                <a:cubicBezTo>
                  <a:pt x="7539" y="8198"/>
                  <a:pt x="7285" y="8279"/>
                  <a:pt x="7021" y="8279"/>
                </a:cubicBezTo>
                <a:cubicBezTo>
                  <a:pt x="5804" y="8279"/>
                  <a:pt x="4841" y="7444"/>
                  <a:pt x="4841" y="6408"/>
                </a:cubicBezTo>
                <a:cubicBezTo>
                  <a:pt x="4841" y="5372"/>
                  <a:pt x="5804" y="4536"/>
                  <a:pt x="7021" y="4536"/>
                </a:cubicBezTo>
                <a:cubicBezTo>
                  <a:pt x="8175" y="4536"/>
                  <a:pt x="9211" y="5372"/>
                  <a:pt x="9211" y="6408"/>
                </a:cubicBezTo>
                <a:cubicBezTo>
                  <a:pt x="9211" y="6989"/>
                  <a:pt x="8820" y="7507"/>
                  <a:pt x="8312" y="7880"/>
                </a:cubicBezTo>
                <a:close/>
                <a:moveTo>
                  <a:pt x="3678" y="3709"/>
                </a:moveTo>
                <a:cubicBezTo>
                  <a:pt x="3487" y="3709"/>
                  <a:pt x="3287" y="3827"/>
                  <a:pt x="3287" y="4027"/>
                </a:cubicBezTo>
                <a:cubicBezTo>
                  <a:pt x="3287" y="4218"/>
                  <a:pt x="3487" y="4345"/>
                  <a:pt x="3678" y="4345"/>
                </a:cubicBezTo>
                <a:cubicBezTo>
                  <a:pt x="3860" y="4345"/>
                  <a:pt x="4005" y="4218"/>
                  <a:pt x="4005" y="4027"/>
                </a:cubicBezTo>
                <a:cubicBezTo>
                  <a:pt x="4005" y="3827"/>
                  <a:pt x="3860" y="3709"/>
                  <a:pt x="3678" y="3709"/>
                </a:cubicBezTo>
                <a:close/>
                <a:moveTo>
                  <a:pt x="7739" y="5572"/>
                </a:moveTo>
                <a:cubicBezTo>
                  <a:pt x="7603" y="5572"/>
                  <a:pt x="7485" y="5690"/>
                  <a:pt x="7485" y="5835"/>
                </a:cubicBezTo>
                <a:cubicBezTo>
                  <a:pt x="7485" y="5953"/>
                  <a:pt x="7603" y="6072"/>
                  <a:pt x="7739" y="6072"/>
                </a:cubicBezTo>
                <a:cubicBezTo>
                  <a:pt x="7921" y="6072"/>
                  <a:pt x="8057" y="5953"/>
                  <a:pt x="8057" y="5835"/>
                </a:cubicBezTo>
                <a:cubicBezTo>
                  <a:pt x="8057" y="5690"/>
                  <a:pt x="7921" y="5572"/>
                  <a:pt x="7739" y="55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67098" y="6355894"/>
            <a:ext cx="1743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hlinkClick r:id="rId17"/>
              </a:rPr>
              <a:t>iMeta</a:t>
            </a:r>
            <a:endParaRPr lang="en-US" altLang="zh-CN" sz="2000" dirty="0">
              <a:hlinkClick r:id="rId18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10856495" y="5535749"/>
            <a:ext cx="1312180" cy="13121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8360228" y="89352"/>
            <a:ext cx="1673229" cy="5577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10144569" y="170464"/>
            <a:ext cx="1962726" cy="414995"/>
          </a:xfrm>
          <a:prstGeom prst="rect">
            <a:avLst/>
          </a:prstGeom>
        </p:spPr>
      </p:pic>
      <p:pic>
        <p:nvPicPr>
          <p:cNvPr id="13" name="内容占位符 4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>
          <a:xfrm>
            <a:off x="7322024" y="775694"/>
            <a:ext cx="2377031" cy="31052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9739285" y="767288"/>
            <a:ext cx="2376010" cy="31220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>
          <a:xfrm>
            <a:off x="71770" y="767488"/>
            <a:ext cx="2377031" cy="31216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>
          <a:xfrm>
            <a:off x="2488586" y="767488"/>
            <a:ext cx="2376904" cy="31216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6" cstate="screen"/>
          <a:srcRect/>
          <a:stretch>
            <a:fillRect/>
          </a:stretch>
        </p:blipFill>
        <p:spPr>
          <a:xfrm>
            <a:off x="4905936" y="768004"/>
            <a:ext cx="2375704" cy="3120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42436" y="6368009"/>
            <a:ext cx="943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/>
            <a:r>
              <a:rPr lang="zh-CN" altLang="en-US" b="1" i="0" dirty="0">
                <a:effectLst/>
                <a:latin typeface="-apple-system"/>
                <a:hlinkClick r:id="rId27"/>
              </a:rPr>
              <a:t>宣传片</a:t>
            </a:r>
            <a:endParaRPr lang="zh-CN" altLang="en-US" b="1" i="0" dirty="0">
              <a:effectLst/>
              <a:latin typeface="-apple-system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44bfc25-551f-4148-a7f7-b2a7d6bd25eb"/>
  <p:tag name="COMMONDATA" val="eyJoZGlkIjoiNzYzNTk4MWJmOTI2NGFlMGUyMDdmNjBjYzI3Yjc1M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417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81,&quot;width&quot;:1270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2021;#37308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693</Words>
  <Application>Microsoft Office PowerPoint</Application>
  <PresentationFormat>宽屏</PresentationFormat>
  <Paragraphs>70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-apple-system</vt:lpstr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Qinglong Wu</dc:creator>
  <cp:lastModifiedBy>Hank</cp:lastModifiedBy>
  <cp:revision>122</cp:revision>
  <dcterms:created xsi:type="dcterms:W3CDTF">2022-02-16T04:17:00Z</dcterms:created>
  <dcterms:modified xsi:type="dcterms:W3CDTF">2023-01-01T15:57:26Z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AF2E58F3E9E343839138F1A6756A6DAF</vt:lpwstr>
  </property>
  <property fmtid="{D5CDD505-2E9C-101B-9397-08002B2CF9AE}" pid="3" name="KSOProductBuildVer">
    <vt:lpwstr>2052-11.1.0.12980</vt:lpwstr>
  </property>
</Properties>
</file>