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1.svg" ContentType="image/svg+xml"/>
  <Override PartName="/ppt/media/image13.svg" ContentType="image/svg+xml"/>
  <Override PartName="/ppt/media/image1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256" r:id="rId3"/>
    <p:sldId id="1913" r:id="rId5"/>
    <p:sldId id="1914" r:id="rId6"/>
    <p:sldId id="1915" r:id="rId7"/>
    <p:sldId id="1916" r:id="rId8"/>
    <p:sldId id="1917" r:id="rId9"/>
    <p:sldId id="1911" r:id="rId10"/>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6FF"/>
    <a:srgbClr val="8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5"/>
    <p:restoredTop sz="92355" autoAdjust="0"/>
  </p:normalViewPr>
  <p:slideViewPr>
    <p:cSldViewPr snapToGrid="0" snapToObjects="1">
      <p:cViewPr varScale="1">
        <p:scale>
          <a:sx n="112" d="100"/>
          <a:sy n="112" d="100"/>
        </p:scale>
        <p:origin x="80"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gs" Target="tags/tag33.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0B7A23-1B39-48F9-A09C-CB23C1F4AEF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4CCC28-F5C6-4F43-8615-E8E4CFBFDBB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My name is </a:t>
            </a:r>
            <a:r>
              <a:rPr lang="en-US" altLang="zh-CN" sz="1200" dirty="0">
                <a:latin typeface="Times New Roman" panose="02020603050405020304" pitchFamily="18" charset="0"/>
              </a:rPr>
              <a:t>XXX.</a:t>
            </a:r>
            <a:endParaRPr lang="en-US" altLang="zh-CN" sz="1200" dirty="0">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latin typeface="Times New Roman" panose="02020603050405020304" pitchFamily="18" charset="0"/>
              </a:rPr>
              <a:t>I’ll introduce the paper </a:t>
            </a:r>
            <a:r>
              <a:rPr lang="en-US" altLang="zh-CN" sz="1200" i="0" dirty="0">
                <a:latin typeface="Times New Roman" panose="02020603050405020304" pitchFamily="18" charset="0"/>
              </a:rPr>
              <a:t>submitted</a:t>
            </a:r>
            <a:r>
              <a:rPr lang="zh-CN" altLang="en-US" sz="1200" i="0" dirty="0">
                <a:latin typeface="Times New Roman" panose="02020603050405020304" pitchFamily="18" charset="0"/>
              </a:rPr>
              <a:t> </a:t>
            </a:r>
            <a:r>
              <a:rPr lang="en-US" altLang="zh-CN" sz="1200" i="0" dirty="0">
                <a:latin typeface="Times New Roman" panose="02020603050405020304" pitchFamily="18" charset="0"/>
              </a:rPr>
              <a:t>to</a:t>
            </a:r>
            <a:r>
              <a:rPr lang="zh-CN" altLang="en-US" sz="1200" i="0" dirty="0">
                <a:latin typeface="Times New Roman" panose="02020603050405020304" pitchFamily="18" charset="0"/>
              </a:rPr>
              <a:t> </a:t>
            </a:r>
            <a:r>
              <a:rPr lang="en-US" altLang="zh-CN" sz="1200" i="0" dirty="0">
                <a:latin typeface="Times New Roman" panose="02020603050405020304" pitchFamily="18" charset="0"/>
              </a:rPr>
              <a:t>iMeta. The title is “XXX”.</a:t>
            </a:r>
            <a:endParaRPr lang="en-US" altLang="zh-CN" sz="1200" i="0" dirty="0">
              <a:latin typeface="Times New Roman" panose="02020603050405020304" pitchFamily="18" charset="0"/>
            </a:endParaRPr>
          </a:p>
        </p:txBody>
      </p:sp>
      <p:sp>
        <p:nvSpPr>
          <p:cNvPr id="4" name="灯片编号占位符 3"/>
          <p:cNvSpPr>
            <a:spLocks noGrp="1"/>
          </p:cNvSpPr>
          <p:nvPr>
            <p:ph type="sldNum" sz="quarter" idx="5"/>
          </p:nvPr>
        </p:nvSpPr>
        <p:spPr/>
        <p:txBody>
          <a:bodyPr/>
          <a:lstStyle/>
          <a:p>
            <a:fld id="{CA4CCC28-F5C6-4F43-8615-E8E4CFBFDBB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iMeta: A journal to change the world</a:t>
            </a:r>
            <a:endParaRPr lang="zh-CN" altLang="en-US" dirty="0"/>
          </a:p>
        </p:txBody>
      </p:sp>
      <p:sp>
        <p:nvSpPr>
          <p:cNvPr id="4" name="灯片编号占位符 3"/>
          <p:cNvSpPr>
            <a:spLocks noGrp="1"/>
          </p:cNvSpPr>
          <p:nvPr>
            <p:ph type="sldNum" sz="quarter" idx="5"/>
          </p:nvPr>
        </p:nvSpPr>
        <p:spPr/>
        <p:txBody>
          <a:bodyPr/>
          <a:lstStyle/>
          <a:p>
            <a:fld id="{7F1B99F4-F908-40F2-BECE-DAAD8AA836E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7599B6F6-1A23-5747-9D3C-7B826592BD1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4847C-444D-8941-9041-E09254E0E8C6}"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599B6F6-1A23-5747-9D3C-7B826592BD1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4847C-444D-8941-9041-E09254E0E8C6}"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599B6F6-1A23-5747-9D3C-7B826592BD1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4847C-444D-8941-9041-E09254E0E8C6}"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599B6F6-1A23-5747-9D3C-7B826592BD1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4847C-444D-8941-9041-E09254E0E8C6}"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7599B6F6-1A23-5747-9D3C-7B826592BD1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4847C-444D-8941-9041-E09254E0E8C6}"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7599B6F6-1A23-5747-9D3C-7B826592BD1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4847C-444D-8941-9041-E09254E0E8C6}"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7599B6F6-1A23-5747-9D3C-7B826592BD1D}"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4847C-444D-8941-9041-E09254E0E8C6}"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7599B6F6-1A23-5747-9D3C-7B826592BD1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4847C-444D-8941-9041-E09254E0E8C6}"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B6F6-1A23-5747-9D3C-7B826592BD1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4847C-444D-8941-9041-E09254E0E8C6}"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7599B6F6-1A23-5747-9D3C-7B826592BD1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4847C-444D-8941-9041-E09254E0E8C6}"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7599B6F6-1A23-5747-9D3C-7B826592BD1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4847C-444D-8941-9041-E09254E0E8C6}"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99B6F6-1A23-5747-9D3C-7B826592BD1D}"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4847C-444D-8941-9041-E09254E0E8C6}"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1.jpeg"/><Relationship Id="rId2" Type="http://schemas.openxmlformats.org/officeDocument/2006/relationships/hyperlink" Target="http://www.imeta.science/" TargetMode="External"/><Relationship Id="rId1" Type="http://schemas.openxmlformats.org/officeDocument/2006/relationships/hyperlink" Target="https://doi.org/10.1002/imt2.1" TargetMode="External"/></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8" Type="http://schemas.openxmlformats.org/officeDocument/2006/relationships/slideLayout" Target="../slideLayouts/slideLayout1.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image" Target="../media/image4.png"/><Relationship Id="rId5" Type="http://schemas.openxmlformats.org/officeDocument/2006/relationships/tags" Target="../tags/tag20.xml"/><Relationship Id="rId4" Type="http://schemas.openxmlformats.org/officeDocument/2006/relationships/image" Target="../media/image3.png"/><Relationship Id="rId3" Type="http://schemas.openxmlformats.org/officeDocument/2006/relationships/tags" Target="../tags/tag19.xml"/><Relationship Id="rId2" Type="http://schemas.openxmlformats.org/officeDocument/2006/relationships/image" Target="../media/image2.png"/><Relationship Id="rId14" Type="http://schemas.openxmlformats.org/officeDocument/2006/relationships/slideLayout" Target="../slideLayouts/slideLayout1.xml"/><Relationship Id="rId13" Type="http://schemas.openxmlformats.org/officeDocument/2006/relationships/tags" Target="../tags/tag27.xml"/><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tags" Target="../tags/tag18.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9.xml"/><Relationship Id="rId2" Type="http://schemas.openxmlformats.org/officeDocument/2006/relationships/image" Target="../media/image5.png"/><Relationship Id="rId1" Type="http://schemas.openxmlformats.org/officeDocument/2006/relationships/tags" Target="../tags/tag28.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1.xml"/><Relationship Id="rId2" Type="http://schemas.openxmlformats.org/officeDocument/2006/relationships/image" Target="../media/image6.png"/><Relationship Id="rId1" Type="http://schemas.openxmlformats.org/officeDocument/2006/relationships/tags" Target="../tags/tag30.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hyperlink" Target="https://doi.org/10.1002/imt2.1" TargetMode="External"/><Relationship Id="rId1" Type="http://schemas.openxmlformats.org/officeDocument/2006/relationships/tags" Target="../tags/tag32.xml"/></Relationships>
</file>

<file path=ppt/slides/_rels/slide7.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image" Target="../media/image11.svg"/><Relationship Id="rId7" Type="http://schemas.openxmlformats.org/officeDocument/2006/relationships/image" Target="../media/image10.png"/><Relationship Id="rId6" Type="http://schemas.openxmlformats.org/officeDocument/2006/relationships/hyperlink" Target="https://onlinelibrary.wiley.com/toc/2770596x/2022/1/3" TargetMode="External"/><Relationship Id="rId5" Type="http://schemas.openxmlformats.org/officeDocument/2006/relationships/hyperlink" Target="https://onlinelibrary.wiley.com/toc/2770596x/2022/1/2" TargetMode="External"/><Relationship Id="rId4" Type="http://schemas.openxmlformats.org/officeDocument/2006/relationships/hyperlink" Target="https://onlinelibrary.wiley.com/toc/2770596x/2022/1/1" TargetMode="External"/><Relationship Id="rId3" Type="http://schemas.openxmlformats.org/officeDocument/2006/relationships/image" Target="../media/image9.emf"/><Relationship Id="rId25" Type="http://schemas.openxmlformats.org/officeDocument/2006/relationships/notesSlide" Target="../notesSlides/notesSlide2.xml"/><Relationship Id="rId24" Type="http://schemas.openxmlformats.org/officeDocument/2006/relationships/slideLayout" Target="../slideLayouts/slideLayout1.xml"/><Relationship Id="rId23" Type="http://schemas.openxmlformats.org/officeDocument/2006/relationships/hyperlink" Target="https://www.facebook.com/iMetaScience" TargetMode="External"/><Relationship Id="rId22" Type="http://schemas.openxmlformats.org/officeDocument/2006/relationships/hyperlink" Target="https://twitter.com/iMetaScience" TargetMode="External"/><Relationship Id="rId21" Type="http://schemas.openxmlformats.org/officeDocument/2006/relationships/image" Target="../media/image18.jpeg"/><Relationship Id="rId20" Type="http://schemas.openxmlformats.org/officeDocument/2006/relationships/image" Target="../media/image17.jpeg"/><Relationship Id="rId2" Type="http://schemas.openxmlformats.org/officeDocument/2006/relationships/image" Target="../media/image8.jpeg"/><Relationship Id="rId19" Type="http://schemas.openxmlformats.org/officeDocument/2006/relationships/image" Target="../media/image16.jpeg"/><Relationship Id="rId18" Type="http://schemas.openxmlformats.org/officeDocument/2006/relationships/hyperlink" Target="https://mp.weixin.qq.com/s/Ws4td7ZoRIWviUwdZs_ueg" TargetMode="External"/><Relationship Id="rId17" Type="http://schemas.openxmlformats.org/officeDocument/2006/relationships/hyperlink" Target="https://mp.weixin.qq.com/s/IiWT3V7d0_k9_axPiJhyow" TargetMode="External"/><Relationship Id="rId16" Type="http://schemas.openxmlformats.org/officeDocument/2006/relationships/hyperlink" Target="mailto:office@imeta.science" TargetMode="External"/><Relationship Id="rId15" Type="http://schemas.openxmlformats.org/officeDocument/2006/relationships/image" Target="../media/image15.svg"/><Relationship Id="rId14" Type="http://schemas.openxmlformats.org/officeDocument/2006/relationships/image" Target="../media/image14.png"/><Relationship Id="rId13" Type="http://schemas.openxmlformats.org/officeDocument/2006/relationships/hyperlink" Target="https://mc.manuscriptcentral.com/imeta" TargetMode="External"/><Relationship Id="rId12" Type="http://schemas.openxmlformats.org/officeDocument/2006/relationships/hyperlink" Target="https://wileyonlinelibrary.com/journal/imeta" TargetMode="External"/><Relationship Id="rId11" Type="http://schemas.openxmlformats.org/officeDocument/2006/relationships/hyperlink" Target="http://www.imeta.science/" TargetMode="External"/><Relationship Id="rId10" Type="http://schemas.openxmlformats.org/officeDocument/2006/relationships/image" Target="../media/image13.svg"/><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73100"/>
            <a:ext cx="12192000" cy="4559300"/>
          </a:xfrm>
          <a:prstGeom prst="rect">
            <a:avLst/>
          </a:prstGeom>
          <a:solidFill>
            <a:srgbClr val="8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i="0" dirty="0">
                <a:latin typeface="Times New Roman" panose="02020603050405020304" pitchFamily="18" charset="0"/>
              </a:rPr>
              <a:t>A guide for comparing microbial co‐occurrence networks</a:t>
            </a:r>
            <a:endParaRPr lang="en-US" altLang="zh-CN" sz="2800" i="0" dirty="0">
              <a:latin typeface="Times New Roman" panose="02020603050405020304" pitchFamily="18" charset="0"/>
            </a:endParaRPr>
          </a:p>
          <a:p>
            <a:pPr algn="ctr"/>
            <a:endParaRPr lang="en-US" altLang="zh-CN" sz="4400" dirty="0">
              <a:latin typeface="Times New Roman" panose="02020603050405020304" pitchFamily="18" charset="0"/>
            </a:endParaRPr>
          </a:p>
          <a:p>
            <a:pPr algn="ctr"/>
            <a:r>
              <a:rPr lang="en-US" altLang="zh-CN" dirty="0">
                <a:latin typeface="Times New Roman" panose="02020603050405020304" pitchFamily="18" charset="0"/>
              </a:rPr>
              <a:t>Chi Liu 1 | Chaonan Li 2 | Yanqiong Jiang 1 | Raymond J. Zeng 1 |</a:t>
            </a:r>
            <a:endParaRPr lang="en-US" altLang="zh-CN" dirty="0">
              <a:latin typeface="Times New Roman" panose="02020603050405020304" pitchFamily="18" charset="0"/>
            </a:endParaRPr>
          </a:p>
          <a:p>
            <a:pPr algn="ctr"/>
            <a:r>
              <a:rPr lang="en-US" altLang="zh-CN" dirty="0">
                <a:latin typeface="Times New Roman" panose="02020603050405020304" pitchFamily="18" charset="0"/>
              </a:rPr>
              <a:t>Minjie Yao 1 | Xiangzhen Li 2</a:t>
            </a:r>
            <a:endParaRPr lang="en-US" altLang="zh-CN" dirty="0">
              <a:latin typeface="Times New Roman" panose="02020603050405020304" pitchFamily="18" charset="0"/>
            </a:endParaRPr>
          </a:p>
          <a:p>
            <a:pPr algn="ctr"/>
            <a:endParaRPr lang="en-US" altLang="zh-CN" dirty="0">
              <a:latin typeface="Times New Roman" panose="02020603050405020304" pitchFamily="18" charset="0"/>
            </a:endParaRPr>
          </a:p>
          <a:p>
            <a:pPr algn="ctr"/>
            <a:r>
              <a:rPr lang="es-ES" sz="1400" dirty="0">
                <a:latin typeface="Times New Roman" panose="02020603050405020304" pitchFamily="18" charset="0"/>
                <a:cs typeface="Times New Roman" panose="02020603050405020304" pitchFamily="18" charset="0"/>
              </a:rPr>
              <a:t>1</a:t>
            </a:r>
            <a:r>
              <a:rPr lang="en-US" altLang="es-ES" sz="1400" dirty="0">
                <a:latin typeface="Times New Roman" panose="02020603050405020304" pitchFamily="18" charset="0"/>
                <a:cs typeface="Times New Roman" panose="02020603050405020304" pitchFamily="18" charset="0"/>
              </a:rPr>
              <a:t> </a:t>
            </a:r>
            <a:r>
              <a:rPr lang="es-ES" sz="1400" dirty="0">
                <a:latin typeface="Times New Roman" panose="02020603050405020304" pitchFamily="18" charset="0"/>
                <a:cs typeface="Times New Roman" panose="02020603050405020304" pitchFamily="18" charset="0"/>
              </a:rPr>
              <a:t>Engineering Research Center of Soil Remediation of Fujian Province University, College of Resources and Environment, Fujian Agriculture and</a:t>
            </a:r>
            <a:endParaRPr lang="es-ES" sz="1400" dirty="0">
              <a:latin typeface="Times New Roman" panose="02020603050405020304" pitchFamily="18" charset="0"/>
              <a:cs typeface="Times New Roman" panose="02020603050405020304" pitchFamily="18" charset="0"/>
            </a:endParaRPr>
          </a:p>
          <a:p>
            <a:pPr algn="ctr"/>
            <a:r>
              <a:rPr lang="es-ES" sz="1400" dirty="0">
                <a:latin typeface="Times New Roman" panose="02020603050405020304" pitchFamily="18" charset="0"/>
                <a:cs typeface="Times New Roman" panose="02020603050405020304" pitchFamily="18" charset="0"/>
              </a:rPr>
              <a:t>Forestry University, Fuzhou, China</a:t>
            </a:r>
            <a:endParaRPr lang="es-ES" sz="1400" dirty="0">
              <a:latin typeface="Times New Roman" panose="02020603050405020304" pitchFamily="18" charset="0"/>
              <a:cs typeface="Times New Roman" panose="02020603050405020304" pitchFamily="18" charset="0"/>
            </a:endParaRPr>
          </a:p>
          <a:p>
            <a:pPr algn="ctr"/>
            <a:r>
              <a:rPr lang="es-ES" sz="1400" dirty="0">
                <a:latin typeface="Times New Roman" panose="02020603050405020304" pitchFamily="18" charset="0"/>
                <a:cs typeface="Times New Roman" panose="02020603050405020304" pitchFamily="18" charset="0"/>
              </a:rPr>
              <a:t>2</a:t>
            </a:r>
            <a:r>
              <a:rPr lang="en-US" altLang="es-ES" sz="1400" dirty="0">
                <a:latin typeface="Times New Roman" panose="02020603050405020304" pitchFamily="18" charset="0"/>
                <a:cs typeface="Times New Roman" panose="02020603050405020304" pitchFamily="18" charset="0"/>
              </a:rPr>
              <a:t> </a:t>
            </a:r>
            <a:r>
              <a:rPr lang="es-ES" sz="1400" dirty="0">
                <a:latin typeface="Times New Roman" panose="02020603050405020304" pitchFamily="18" charset="0"/>
                <a:cs typeface="Times New Roman" panose="02020603050405020304" pitchFamily="18" charset="0"/>
              </a:rPr>
              <a:t>Key Laboratory of Environmental and Applied Microbiology, CAS, Environmental Microbiology Key Laboratory of Sichuan Province, Chengdu</a:t>
            </a:r>
            <a:endParaRPr lang="es-ES" sz="1400" dirty="0">
              <a:latin typeface="Times New Roman" panose="02020603050405020304" pitchFamily="18" charset="0"/>
              <a:cs typeface="Times New Roman" panose="02020603050405020304" pitchFamily="18" charset="0"/>
            </a:endParaRPr>
          </a:p>
          <a:p>
            <a:pPr algn="ctr"/>
            <a:r>
              <a:rPr lang="es-ES" sz="1400" dirty="0">
                <a:latin typeface="Times New Roman" panose="02020603050405020304" pitchFamily="18" charset="0"/>
                <a:cs typeface="Times New Roman" panose="02020603050405020304" pitchFamily="18" charset="0"/>
              </a:rPr>
              <a:t>Institute of Biology, Chinese Academy of Sciences, Chengdu, China</a:t>
            </a:r>
            <a:endParaRPr lang="es-ES" sz="1400" dirty="0">
              <a:latin typeface="Times New Roman" panose="02020603050405020304" pitchFamily="18" charset="0"/>
              <a:cs typeface="Times New Roman" panose="02020603050405020304" pitchFamily="18" charset="0"/>
            </a:endParaRPr>
          </a:p>
        </p:txBody>
      </p:sp>
      <p:sp>
        <p:nvSpPr>
          <p:cNvPr id="11" name="Rectangle 10"/>
          <p:cNvSpPr/>
          <p:nvPr/>
        </p:nvSpPr>
        <p:spPr>
          <a:xfrm>
            <a:off x="789885" y="5751493"/>
            <a:ext cx="10580080" cy="645160"/>
          </a:xfrm>
          <a:prstGeom prst="rect">
            <a:avLst/>
          </a:prstGeom>
        </p:spPr>
        <p:txBody>
          <a:bodyPr wrap="square">
            <a:spAutoFit/>
          </a:bodyPr>
          <a:lstStyle/>
          <a:p>
            <a:pPr algn="ctr"/>
            <a:r>
              <a:rPr lang="en-US" altLang="zh-CN">
                <a:latin typeface="Times New Roman" panose="02020603050405020304" pitchFamily="18" charset="0"/>
                <a:sym typeface="+mn-ea"/>
              </a:rPr>
              <a:t>Liu, Chi, Chaonan Li, Yanqiong Jiang, Raymond J. Zeng, Minjie Yao, and Xiangzhen Li. 2022. “A guide for comparing microbial co‐occurrence networks.” iMeta. e71. </a:t>
            </a:r>
            <a:r>
              <a:rPr lang="en-US" altLang="zh-CN" dirty="0">
                <a:latin typeface="Times New Roman" panose="02020603050405020304" pitchFamily="18" charset="0"/>
                <a:sym typeface="+mn-ea"/>
                <a:hlinkClick r:id="rId1"/>
              </a:rPr>
              <a:t>https://doi.org/10.1002/imt2.71</a:t>
            </a:r>
            <a:endParaRPr lang="en-US" altLang="zh-CN" sz="1800" b="1" i="0" dirty="0">
              <a:solidFill>
                <a:srgbClr val="FF0000"/>
              </a:solidFill>
              <a:latin typeface="Times New Roman" panose="02020603050405020304" pitchFamily="18" charset="0"/>
            </a:endParaRPr>
          </a:p>
        </p:txBody>
      </p:sp>
      <p:pic>
        <p:nvPicPr>
          <p:cNvPr id="4" name="图片 3">
            <a:hlinkClick r:id="rId2"/>
          </p:cNvPr>
          <p:cNvPicPr>
            <a:picLocks noChangeAspect="1"/>
          </p:cNvPicPr>
          <p:nvPr/>
        </p:nvPicPr>
        <p:blipFill>
          <a:blip r:embed="rId3" cstate="screen"/>
          <a:srcRect/>
          <a:stretch>
            <a:fillRect/>
          </a:stretch>
        </p:blipFill>
        <p:spPr>
          <a:xfrm>
            <a:off x="10346055" y="1154430"/>
            <a:ext cx="1730375" cy="22745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584200"/>
          </a:xfrm>
          <a:prstGeom prst="rect">
            <a:avLst/>
          </a:prstGeom>
          <a:solidFill>
            <a:srgbClr val="8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sym typeface="+mn-ea"/>
              </a:rPr>
              <a:t>Introduction</a:t>
            </a:r>
            <a:endParaRPr lang="en-US" sz="3200" b="1" dirty="0">
              <a:latin typeface="Arial" panose="020B0604020202020204" pitchFamily="34" charset="0"/>
              <a:cs typeface="Arial" panose="020B0604020202020204" pitchFamily="34" charset="0"/>
            </a:endParaRPr>
          </a:p>
        </p:txBody>
      </p:sp>
      <p:sp>
        <p:nvSpPr>
          <p:cNvPr id="5122" name="文本框 5"/>
          <p:cNvSpPr txBox="1"/>
          <p:nvPr>
            <p:custDataLst>
              <p:tags r:id="rId1"/>
            </p:custDataLst>
          </p:nvPr>
        </p:nvSpPr>
        <p:spPr>
          <a:xfrm>
            <a:off x="586740" y="604520"/>
            <a:ext cx="11495405" cy="829945"/>
          </a:xfrm>
          <a:prstGeom prst="rect">
            <a:avLst/>
          </a:prstGeom>
          <a:noFill/>
          <a:ln w="9525">
            <a:noFill/>
          </a:ln>
        </p:spPr>
        <p:txBody>
          <a:bodyPr wrap="square" anchor="t" anchorCtr="0">
            <a:spAutoFit/>
          </a:bodyPr>
          <a:p>
            <a:pPr indent="0" algn="ctr">
              <a:buClr>
                <a:srgbClr val="FF0000"/>
              </a:buClr>
              <a:buFont typeface="Wingdings" panose="05000000000000000000" pitchFamily="2" charset="2"/>
              <a:buNone/>
            </a:pPr>
            <a:r>
              <a:rPr lang="en-US" altLang="zh-CN" sz="2400" dirty="0">
                <a:latin typeface="Times New Roman" panose="02020603050405020304" pitchFamily="18" charset="0"/>
                <a:cs typeface="Times New Roman" panose="02020603050405020304" pitchFamily="18" charset="0"/>
              </a:rPr>
              <a:t>Microbial co-occurrence network has been a commonly-used approach to reveal the complex inner patterns of microbial communities</a:t>
            </a:r>
            <a:endParaRPr lang="en-US" altLang="zh-CN" sz="2400" dirty="0">
              <a:latin typeface="Times New Roman" panose="02020603050405020304" pitchFamily="18" charset="0"/>
              <a:cs typeface="Times New Roman" panose="02020603050405020304" pitchFamily="18" charset="0"/>
            </a:endParaRPr>
          </a:p>
        </p:txBody>
      </p:sp>
      <p:sp>
        <p:nvSpPr>
          <p:cNvPr id="4" name="等腰三角形 3"/>
          <p:cNvSpPr/>
          <p:nvPr/>
        </p:nvSpPr>
        <p:spPr>
          <a:xfrm>
            <a:off x="2567940" y="3656330"/>
            <a:ext cx="1370330" cy="628015"/>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平行四边形 5"/>
          <p:cNvSpPr/>
          <p:nvPr/>
        </p:nvSpPr>
        <p:spPr>
          <a:xfrm>
            <a:off x="621665" y="3453765"/>
            <a:ext cx="5243830" cy="202565"/>
          </a:xfrm>
          <a:prstGeom prst="parallelogram">
            <a:avLst>
              <a:gd name="adj" fmla="val 169592"/>
            </a:avLst>
          </a:prstGeom>
          <a:gradFill>
            <a:gsLst>
              <a:gs pos="0">
                <a:schemeClr val="accent1">
                  <a:lumMod val="60000"/>
                  <a:lumOff val="40000"/>
                </a:schemeClr>
              </a:gs>
              <a:gs pos="50000">
                <a:schemeClr val="bg1"/>
              </a:gs>
              <a:gs pos="100000">
                <a:schemeClr val="accent2">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67945" y="2780665"/>
            <a:ext cx="1572895" cy="706755"/>
          </a:xfrm>
          <a:prstGeom prst="rect">
            <a:avLst/>
          </a:prstGeom>
          <a:noFill/>
        </p:spPr>
        <p:txBody>
          <a:bodyPr wrap="square" rtlCol="0" anchor="t">
            <a:spAutoFit/>
          </a:bodyPr>
          <a:p>
            <a:pPr algn="ctr"/>
            <a:r>
              <a:rPr lang="en-US" altLang="zh-CN" sz="2000" b="1" dirty="0">
                <a:latin typeface="Times New Roman" panose="02020603050405020304" pitchFamily="18" charset="0"/>
                <a:cs typeface="Times New Roman" panose="02020603050405020304" pitchFamily="18" charset="0"/>
                <a:sym typeface="+mn-ea"/>
              </a:rPr>
              <a:t>Ecological question</a:t>
            </a:r>
            <a:endParaRPr lang="en-US" altLang="zh-CN" sz="2000" b="1" dirty="0">
              <a:latin typeface="Times New Roman" panose="02020603050405020304" pitchFamily="18" charset="0"/>
              <a:cs typeface="Times New Roman" panose="02020603050405020304" pitchFamily="18" charset="0"/>
              <a:sym typeface="+mn-ea"/>
            </a:endParaRPr>
          </a:p>
        </p:txBody>
      </p:sp>
      <p:sp>
        <p:nvSpPr>
          <p:cNvPr id="8" name="文本框 7"/>
          <p:cNvSpPr txBox="1"/>
          <p:nvPr>
            <p:custDataLst>
              <p:tags r:id="rId2"/>
            </p:custDataLst>
          </p:nvPr>
        </p:nvSpPr>
        <p:spPr>
          <a:xfrm>
            <a:off x="4974590" y="2775585"/>
            <a:ext cx="1572895" cy="706755"/>
          </a:xfrm>
          <a:prstGeom prst="rect">
            <a:avLst/>
          </a:prstGeom>
          <a:noFill/>
        </p:spPr>
        <p:txBody>
          <a:bodyPr wrap="square" rtlCol="0" anchor="t">
            <a:spAutoFit/>
          </a:bodyPr>
          <a:p>
            <a:pPr algn="ctr"/>
            <a:r>
              <a:rPr lang="en-US" altLang="zh-CN" sz="2000" b="1" dirty="0">
                <a:latin typeface="Times New Roman" panose="02020603050405020304" pitchFamily="18" charset="0"/>
                <a:cs typeface="Times New Roman" panose="02020603050405020304" pitchFamily="18" charset="0"/>
                <a:sym typeface="+mn-ea"/>
              </a:rPr>
              <a:t>Biological question</a:t>
            </a:r>
            <a:endParaRPr lang="en-US" altLang="zh-CN" sz="2000" b="1" dirty="0">
              <a:latin typeface="Times New Roman" panose="02020603050405020304" pitchFamily="18" charset="0"/>
              <a:cs typeface="Times New Roman" panose="02020603050405020304" pitchFamily="18" charset="0"/>
              <a:sym typeface="+mn-ea"/>
            </a:endParaRPr>
          </a:p>
        </p:txBody>
      </p:sp>
      <p:sp>
        <p:nvSpPr>
          <p:cNvPr id="9" name="椭圆 8"/>
          <p:cNvSpPr/>
          <p:nvPr/>
        </p:nvSpPr>
        <p:spPr>
          <a:xfrm>
            <a:off x="2720975" y="2503805"/>
            <a:ext cx="202565" cy="202565"/>
          </a:xfrm>
          <a:prstGeom prst="ellipse">
            <a:avLst/>
          </a:prstGeom>
          <a:solidFill>
            <a:srgbClr val="7030A0">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椭圆 10"/>
          <p:cNvSpPr/>
          <p:nvPr>
            <p:custDataLst>
              <p:tags r:id="rId3"/>
            </p:custDataLst>
          </p:nvPr>
        </p:nvSpPr>
        <p:spPr>
          <a:xfrm>
            <a:off x="3649980" y="2630805"/>
            <a:ext cx="202565" cy="202565"/>
          </a:xfrm>
          <a:prstGeom prst="ellipse">
            <a:avLst/>
          </a:prstGeom>
          <a:solidFill>
            <a:srgbClr val="FF00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椭圆 11"/>
          <p:cNvSpPr/>
          <p:nvPr>
            <p:custDataLst>
              <p:tags r:id="rId4"/>
            </p:custDataLst>
          </p:nvPr>
        </p:nvSpPr>
        <p:spPr>
          <a:xfrm>
            <a:off x="2720975" y="3006090"/>
            <a:ext cx="202565" cy="202565"/>
          </a:xfrm>
          <a:prstGeom prst="ellipse">
            <a:avLst/>
          </a:prstGeom>
          <a:solidFill>
            <a:schemeClr val="accent1">
              <a:lumMod val="7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椭圆 12"/>
          <p:cNvSpPr/>
          <p:nvPr>
            <p:custDataLst>
              <p:tags r:id="rId5"/>
            </p:custDataLst>
          </p:nvPr>
        </p:nvSpPr>
        <p:spPr>
          <a:xfrm>
            <a:off x="3256915" y="3225165"/>
            <a:ext cx="202565" cy="202565"/>
          </a:xfrm>
          <a:prstGeom prst="ellipse">
            <a:avLst/>
          </a:prstGeom>
          <a:solidFill>
            <a:schemeClr val="accent2">
              <a:lumMod val="7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椭圆 13"/>
          <p:cNvSpPr/>
          <p:nvPr>
            <p:custDataLst>
              <p:tags r:id="rId6"/>
            </p:custDataLst>
          </p:nvPr>
        </p:nvSpPr>
        <p:spPr>
          <a:xfrm>
            <a:off x="3155315" y="2809240"/>
            <a:ext cx="202565" cy="202565"/>
          </a:xfrm>
          <a:prstGeom prst="ellipse">
            <a:avLst/>
          </a:prstGeom>
          <a:solidFill>
            <a:schemeClr val="accent6">
              <a:lumMod val="75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椭圆 14"/>
          <p:cNvSpPr/>
          <p:nvPr>
            <p:custDataLst>
              <p:tags r:id="rId7"/>
            </p:custDataLst>
          </p:nvPr>
        </p:nvSpPr>
        <p:spPr>
          <a:xfrm>
            <a:off x="3203575" y="2253615"/>
            <a:ext cx="202565" cy="202565"/>
          </a:xfrm>
          <a:prstGeom prst="ellipse">
            <a:avLst/>
          </a:prstGeom>
          <a:solidFill>
            <a:srgbClr val="2FC4C9">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16" name="直接连接符 15"/>
          <p:cNvCxnSpPr>
            <a:stCxn id="9" idx="4"/>
            <a:endCxn id="12" idx="0"/>
          </p:cNvCxnSpPr>
          <p:nvPr/>
        </p:nvCxnSpPr>
        <p:spPr>
          <a:xfrm>
            <a:off x="2822575" y="2706370"/>
            <a:ext cx="0" cy="299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endCxn id="13" idx="0"/>
          </p:cNvCxnSpPr>
          <p:nvPr>
            <p:custDataLst>
              <p:tags r:id="rId8"/>
            </p:custDataLst>
          </p:nvPr>
        </p:nvCxnSpPr>
        <p:spPr>
          <a:xfrm>
            <a:off x="3256915" y="3006090"/>
            <a:ext cx="101600" cy="219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12" idx="6"/>
            <a:endCxn id="14" idx="2"/>
          </p:cNvCxnSpPr>
          <p:nvPr>
            <p:custDataLst>
              <p:tags r:id="rId9"/>
            </p:custDataLst>
          </p:nvPr>
        </p:nvCxnSpPr>
        <p:spPr>
          <a:xfrm flipV="1">
            <a:off x="2923540" y="2910840"/>
            <a:ext cx="231775" cy="1968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14" idx="7"/>
          </p:cNvCxnSpPr>
          <p:nvPr>
            <p:custDataLst>
              <p:tags r:id="rId10"/>
            </p:custDataLst>
          </p:nvPr>
        </p:nvCxnSpPr>
        <p:spPr>
          <a:xfrm flipV="1">
            <a:off x="3328035" y="2722880"/>
            <a:ext cx="318770" cy="1162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14" idx="0"/>
            <a:endCxn id="15" idx="4"/>
          </p:cNvCxnSpPr>
          <p:nvPr>
            <p:custDataLst>
              <p:tags r:id="rId11"/>
            </p:custDataLst>
          </p:nvPr>
        </p:nvCxnSpPr>
        <p:spPr>
          <a:xfrm flipV="1">
            <a:off x="3256915" y="2456180"/>
            <a:ext cx="48260" cy="3530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9" idx="6"/>
            <a:endCxn id="11" idx="2"/>
          </p:cNvCxnSpPr>
          <p:nvPr>
            <p:custDataLst>
              <p:tags r:id="rId12"/>
            </p:custDataLst>
          </p:nvPr>
        </p:nvCxnSpPr>
        <p:spPr>
          <a:xfrm>
            <a:off x="2923540" y="2605405"/>
            <a:ext cx="726440" cy="12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13" idx="7"/>
            <a:endCxn id="11" idx="4"/>
          </p:cNvCxnSpPr>
          <p:nvPr>
            <p:custDataLst>
              <p:tags r:id="rId13"/>
            </p:custDataLst>
          </p:nvPr>
        </p:nvCxnSpPr>
        <p:spPr>
          <a:xfrm flipV="1">
            <a:off x="3429635" y="2833370"/>
            <a:ext cx="321945" cy="421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7103110" y="1548130"/>
            <a:ext cx="5753100" cy="3784600"/>
          </a:xfrm>
          <a:prstGeom prst="rect">
            <a:avLst/>
          </a:prstGeom>
          <a:noFill/>
        </p:spPr>
        <p:txBody>
          <a:bodyPr wrap="square" rtlCol="0" anchor="t">
            <a:spAutoFit/>
          </a:bodyPr>
          <a:p>
            <a:r>
              <a:rPr lang="en-US" altLang="zh-CN" sz="2400" b="1" dirty="0">
                <a:latin typeface="Times New Roman" panose="02020603050405020304" pitchFamily="18" charset="0"/>
                <a:ea typeface="宋体" panose="02010600030101010101" pitchFamily="2" charset="-122"/>
                <a:cs typeface="Times New Roman" panose="02020603050405020304" pitchFamily="18" charset="0"/>
                <a:sym typeface="+mn-ea"/>
              </a:rPr>
              <a:t>Questions:</a:t>
            </a:r>
            <a:endParaRPr lang="zh-CN" altLang="en-US" sz="2400" b="1"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342900" indent="-342900">
              <a:buFont typeface="Wingdings" panose="05000000000000000000" charset="0"/>
              <a:buChar char="Ø"/>
            </a:pPr>
            <a:r>
              <a:rPr lang="en-US" altLang="zh-CN" sz="24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statistical inference to get direct association?</a:t>
            </a:r>
            <a:endParaRPr lang="zh-CN" altLang="en-US" sz="24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marL="342900" indent="-342900">
              <a:buFont typeface="Wingdings" panose="05000000000000000000" charset="0"/>
              <a:buChar char="Ø"/>
            </a:pPr>
            <a:r>
              <a:rPr lang="en-US" altLang="zh-CN" sz="24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association represents biological interaction?</a:t>
            </a:r>
            <a:endParaRPr lang="en-US" altLang="zh-CN" sz="24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marL="342900" indent="-342900">
              <a:buFont typeface="Wingdings" panose="05000000000000000000" charset="0"/>
              <a:buChar char="Ø"/>
            </a:pPr>
            <a:r>
              <a:rPr lang="en-US" altLang="zh-CN" sz="24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association represents roles of </a:t>
            </a:r>
            <a:endParaRPr lang="en-US" altLang="zh-CN" sz="24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indent="0">
              <a:buFont typeface="Wingdings" panose="05000000000000000000" charset="0"/>
              <a:buNone/>
            </a:pPr>
            <a:r>
              <a:rPr lang="en-US" altLang="zh-CN" sz="24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     ecological niches?</a:t>
            </a:r>
            <a:endParaRPr lang="zh-CN" altLang="en-US" sz="24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marL="342900" indent="-342900">
              <a:buFont typeface="Wingdings" panose="05000000000000000000" charset="0"/>
              <a:buChar char="Ø"/>
            </a:pPr>
            <a:r>
              <a:rPr lang="en-US" altLang="zh-CN" sz="24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network benchmarking</a:t>
            </a:r>
            <a:r>
              <a:rPr lang="zh-CN" altLang="en-US" sz="24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24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marL="342900" indent="-342900">
              <a:buFont typeface="Wingdings" panose="05000000000000000000" charset="0"/>
              <a:buChar char="Ø"/>
            </a:pPr>
            <a:r>
              <a:rPr lang="en-US" altLang="zh-CN" sz="24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how to compare networks</a:t>
            </a:r>
            <a:r>
              <a:rPr lang="zh-CN" altLang="en-US" sz="24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24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marL="342900" indent="-342900">
              <a:buFont typeface="Wingdings" panose="05000000000000000000" charset="0"/>
              <a:buChar char="Ø"/>
            </a:pPr>
            <a:endParaRPr lang="zh-CN" altLang="en-US" sz="24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6" name="文本框 25"/>
          <p:cNvSpPr txBox="1"/>
          <p:nvPr>
            <p:custDataLst>
              <p:tags r:id="rId14"/>
            </p:custDataLst>
          </p:nvPr>
        </p:nvSpPr>
        <p:spPr>
          <a:xfrm>
            <a:off x="5240020" y="3656330"/>
            <a:ext cx="1539875" cy="1322070"/>
          </a:xfrm>
          <a:prstGeom prst="rect">
            <a:avLst/>
          </a:prstGeom>
          <a:noFill/>
        </p:spPr>
        <p:txBody>
          <a:bodyPr wrap="square" rtlCol="0" anchor="t">
            <a:spAutoFit/>
          </a:bodyPr>
          <a:p>
            <a:r>
              <a:rPr lang="en-US" altLang="zh-CN" sz="1600" dirty="0">
                <a:latin typeface="Times New Roman" panose="02020603050405020304" pitchFamily="18" charset="0"/>
                <a:cs typeface="Times New Roman" panose="02020603050405020304" pitchFamily="18" charset="0"/>
                <a:sym typeface="+mn-ea"/>
              </a:rPr>
              <a:t>cross-feeding</a:t>
            </a:r>
            <a:endParaRPr lang="en-US" altLang="zh-CN" sz="1600" dirty="0">
              <a:latin typeface="Times New Roman" panose="02020603050405020304" pitchFamily="18" charset="0"/>
              <a:cs typeface="Times New Roman" panose="02020603050405020304" pitchFamily="18" charset="0"/>
              <a:sym typeface="+mn-ea"/>
            </a:endParaRPr>
          </a:p>
          <a:p>
            <a:r>
              <a:rPr lang="en-US" altLang="zh-CN" sz="1600" dirty="0">
                <a:latin typeface="Times New Roman" panose="02020603050405020304" pitchFamily="18" charset="0"/>
                <a:cs typeface="Times New Roman" panose="02020603050405020304" pitchFamily="18" charset="0"/>
                <a:sym typeface="+mn-ea"/>
              </a:rPr>
              <a:t>mutualism</a:t>
            </a:r>
            <a:endParaRPr lang="en-US" altLang="zh-CN" sz="1600" dirty="0">
              <a:latin typeface="Times New Roman" panose="02020603050405020304" pitchFamily="18" charset="0"/>
              <a:cs typeface="Times New Roman" panose="02020603050405020304" pitchFamily="18" charset="0"/>
              <a:sym typeface="+mn-ea"/>
            </a:endParaRPr>
          </a:p>
          <a:p>
            <a:r>
              <a:rPr lang="en-US" altLang="zh-CN" sz="1600" dirty="0">
                <a:latin typeface="Times New Roman" panose="02020603050405020304" pitchFamily="18" charset="0"/>
                <a:cs typeface="Times New Roman" panose="02020603050405020304" pitchFamily="18" charset="0"/>
                <a:sym typeface="+mn-ea"/>
              </a:rPr>
              <a:t>competition</a:t>
            </a:r>
            <a:endParaRPr lang="en-US" altLang="zh-CN" sz="1600" dirty="0">
              <a:latin typeface="Times New Roman" panose="02020603050405020304" pitchFamily="18" charset="0"/>
              <a:cs typeface="Times New Roman" panose="02020603050405020304" pitchFamily="18" charset="0"/>
              <a:sym typeface="+mn-ea"/>
            </a:endParaRPr>
          </a:p>
          <a:p>
            <a:r>
              <a:rPr lang="en-US" altLang="zh-CN" sz="1600" dirty="0">
                <a:latin typeface="Times New Roman" panose="02020603050405020304" pitchFamily="18" charset="0"/>
                <a:cs typeface="Times New Roman" panose="02020603050405020304" pitchFamily="18" charset="0"/>
                <a:sym typeface="+mn-ea"/>
              </a:rPr>
              <a:t>antagonism</a:t>
            </a:r>
            <a:endParaRPr lang="en-US" altLang="zh-CN" sz="1600" dirty="0">
              <a:latin typeface="Times New Roman" panose="02020603050405020304" pitchFamily="18" charset="0"/>
              <a:cs typeface="Times New Roman" panose="02020603050405020304" pitchFamily="18" charset="0"/>
              <a:sym typeface="+mn-ea"/>
            </a:endParaRPr>
          </a:p>
          <a:p>
            <a:r>
              <a:rPr lang="en-US" altLang="zh-CN" sz="1600" dirty="0">
                <a:latin typeface="Times New Roman" panose="02020603050405020304" pitchFamily="18" charset="0"/>
                <a:cs typeface="Times New Roman" panose="02020603050405020304" pitchFamily="18" charset="0"/>
                <a:sym typeface="+mn-ea"/>
              </a:rPr>
              <a:t>......</a:t>
            </a:r>
            <a:endParaRPr lang="en-US" altLang="zh-CN" sz="1600" dirty="0">
              <a:latin typeface="Times New Roman" panose="02020603050405020304" pitchFamily="18" charset="0"/>
              <a:cs typeface="Times New Roman" panose="02020603050405020304" pitchFamily="18" charset="0"/>
              <a:sym typeface="+mn-ea"/>
            </a:endParaRPr>
          </a:p>
        </p:txBody>
      </p:sp>
      <p:sp>
        <p:nvSpPr>
          <p:cNvPr id="27" name="文本框 26"/>
          <p:cNvSpPr txBox="1"/>
          <p:nvPr>
            <p:custDataLst>
              <p:tags r:id="rId15"/>
            </p:custDataLst>
          </p:nvPr>
        </p:nvSpPr>
        <p:spPr>
          <a:xfrm>
            <a:off x="20955" y="3665855"/>
            <a:ext cx="2385060" cy="1322070"/>
          </a:xfrm>
          <a:prstGeom prst="rect">
            <a:avLst/>
          </a:prstGeom>
          <a:noFill/>
        </p:spPr>
        <p:txBody>
          <a:bodyPr wrap="square" rtlCol="0" anchor="t">
            <a:spAutoFit/>
          </a:bodyPr>
          <a:p>
            <a:r>
              <a:rPr lang="en-US" altLang="zh-CN" sz="1600" dirty="0">
                <a:latin typeface="Times New Roman" panose="02020603050405020304" pitchFamily="18" charset="0"/>
                <a:cs typeface="Times New Roman" panose="02020603050405020304" pitchFamily="18" charset="0"/>
                <a:sym typeface="+mn-ea"/>
              </a:rPr>
              <a:t>environmental selection</a:t>
            </a:r>
            <a:endParaRPr lang="en-US" altLang="zh-CN" sz="1600" dirty="0">
              <a:latin typeface="Times New Roman" panose="02020603050405020304" pitchFamily="18" charset="0"/>
              <a:cs typeface="Times New Roman" panose="02020603050405020304" pitchFamily="18" charset="0"/>
              <a:sym typeface="+mn-ea"/>
            </a:endParaRPr>
          </a:p>
          <a:p>
            <a:r>
              <a:rPr lang="en-US" altLang="zh-CN" sz="1600" dirty="0">
                <a:latin typeface="Times New Roman" panose="02020603050405020304" pitchFamily="18" charset="0"/>
                <a:cs typeface="Times New Roman" panose="02020603050405020304" pitchFamily="18" charset="0"/>
                <a:sym typeface="+mn-ea"/>
              </a:rPr>
              <a:t>phylogenetic clustering</a:t>
            </a:r>
            <a:endParaRPr lang="en-US" altLang="zh-CN" sz="1600" dirty="0">
              <a:latin typeface="Times New Roman" panose="02020603050405020304" pitchFamily="18" charset="0"/>
              <a:cs typeface="Times New Roman" panose="02020603050405020304" pitchFamily="18" charset="0"/>
              <a:sym typeface="+mn-ea"/>
            </a:endParaRPr>
          </a:p>
          <a:p>
            <a:r>
              <a:rPr lang="en-US" altLang="zh-CN" sz="1600" dirty="0">
                <a:latin typeface="Times New Roman" panose="02020603050405020304" pitchFamily="18" charset="0"/>
                <a:cs typeface="Times New Roman" panose="02020603050405020304" pitchFamily="18" charset="0"/>
                <a:sym typeface="+mn-ea"/>
              </a:rPr>
              <a:t>functional convergence</a:t>
            </a:r>
            <a:endParaRPr lang="en-US" altLang="zh-CN" sz="1600" dirty="0">
              <a:latin typeface="Times New Roman" panose="02020603050405020304" pitchFamily="18" charset="0"/>
              <a:cs typeface="Times New Roman" panose="02020603050405020304" pitchFamily="18" charset="0"/>
              <a:sym typeface="+mn-ea"/>
            </a:endParaRPr>
          </a:p>
          <a:p>
            <a:r>
              <a:rPr lang="en-US" altLang="zh-CN" sz="1600" dirty="0">
                <a:latin typeface="Times New Roman" panose="02020603050405020304" pitchFamily="18" charset="0"/>
                <a:cs typeface="Times New Roman" panose="02020603050405020304" pitchFamily="18" charset="0"/>
                <a:sym typeface="+mn-ea"/>
              </a:rPr>
              <a:t>niche breadth</a:t>
            </a:r>
            <a:endParaRPr lang="en-US" altLang="zh-CN" sz="1600" dirty="0">
              <a:latin typeface="Times New Roman" panose="02020603050405020304" pitchFamily="18" charset="0"/>
              <a:cs typeface="Times New Roman" panose="02020603050405020304" pitchFamily="18" charset="0"/>
              <a:sym typeface="+mn-ea"/>
            </a:endParaRPr>
          </a:p>
          <a:p>
            <a:r>
              <a:rPr lang="en-US" altLang="zh-CN" sz="1600" dirty="0">
                <a:latin typeface="Times New Roman" panose="02020603050405020304" pitchFamily="18" charset="0"/>
                <a:cs typeface="Times New Roman" panose="02020603050405020304" pitchFamily="18" charset="0"/>
                <a:sym typeface="+mn-ea"/>
              </a:rPr>
              <a:t>......</a:t>
            </a:r>
            <a:endParaRPr lang="en-US" altLang="zh-CN" sz="1600" dirty="0">
              <a:latin typeface="Times New Roman" panose="02020603050405020304" pitchFamily="18" charset="0"/>
              <a:cs typeface="Times New Roman" panose="02020603050405020304" pitchFamily="18" charset="0"/>
              <a:sym typeface="+mn-ea"/>
            </a:endParaRPr>
          </a:p>
        </p:txBody>
      </p:sp>
      <p:sp>
        <p:nvSpPr>
          <p:cNvPr id="29" name="文本框 28"/>
          <p:cNvSpPr txBox="1"/>
          <p:nvPr>
            <p:custDataLst>
              <p:tags r:id="rId16"/>
            </p:custDataLst>
          </p:nvPr>
        </p:nvSpPr>
        <p:spPr>
          <a:xfrm>
            <a:off x="784225" y="5630545"/>
            <a:ext cx="7738110" cy="706755"/>
          </a:xfrm>
          <a:prstGeom prst="rect">
            <a:avLst/>
          </a:prstGeom>
          <a:noFill/>
          <a:ln>
            <a:solidFill>
              <a:schemeClr val="tx1"/>
            </a:solidFill>
          </a:ln>
        </p:spPr>
        <p:txBody>
          <a:bodyPr wrap="square" rtlCol="0" anchor="t">
            <a:spAutoFit/>
          </a:bodyPr>
          <a:p>
            <a:pPr indent="0">
              <a:buFont typeface="Wingdings" panose="05000000000000000000" charset="0"/>
              <a:buNone/>
            </a:pPr>
            <a:r>
              <a:rPr lang="en-US" altLang="zh-CN" sz="20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1. compare networks constructed from different groups of samples</a:t>
            </a:r>
            <a:endParaRPr lang="zh-CN" altLang="en-US" sz="20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indent="0">
              <a:buFont typeface="Wingdings" panose="05000000000000000000" charset="0"/>
              <a:buNone/>
            </a:pPr>
            <a:r>
              <a:rPr lang="en-US" altLang="zh-CN" sz="20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2. </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sym typeface="+mn-ea"/>
              </a:rPr>
              <a:t>compare networks constructed from different network approaches</a:t>
            </a:r>
            <a:endParaRPr lang="zh-CN" altLang="en-US" sz="20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2" name="下箭头 1"/>
          <p:cNvSpPr/>
          <p:nvPr/>
        </p:nvSpPr>
        <p:spPr>
          <a:xfrm rot="16200000">
            <a:off x="8726170" y="5854065"/>
            <a:ext cx="344805" cy="328295"/>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custDataLst>
              <p:tags r:id="rId17"/>
            </p:custDataLst>
          </p:nvPr>
        </p:nvSpPr>
        <p:spPr>
          <a:xfrm>
            <a:off x="9163050" y="5603240"/>
            <a:ext cx="2748280" cy="829945"/>
          </a:xfrm>
          <a:prstGeom prst="rect">
            <a:avLst/>
          </a:prstGeom>
          <a:noFill/>
          <a:ln>
            <a:solidFill>
              <a:schemeClr val="tx1"/>
            </a:solidFill>
          </a:ln>
        </p:spPr>
        <p:txBody>
          <a:bodyPr wrap="square" rtlCol="0" anchor="t">
            <a:spAutoFit/>
          </a:bodyPr>
          <a:p>
            <a:pPr indent="0" algn="ctr">
              <a:buFont typeface="Wingdings" panose="05000000000000000000" charset="0"/>
              <a:buNone/>
            </a:pPr>
            <a:r>
              <a:rPr lang="en-US" altLang="zh-CN" sz="24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How to do</a:t>
            </a:r>
            <a:r>
              <a:rPr lang="zh-CN" altLang="en-US" sz="24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24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a:p>
            <a:pPr indent="0" algn="ctr">
              <a:buFont typeface="Wingdings" panose="05000000000000000000" charset="0"/>
              <a:buNone/>
            </a:pPr>
            <a:r>
              <a:rPr lang="en-US" altLang="zh-CN" sz="24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What to do</a:t>
            </a:r>
            <a:r>
              <a:rPr lang="zh-CN" altLang="en-US" sz="24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24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Figure1-1"/>
          <p:cNvPicPr>
            <a:picLocks noChangeAspect="1"/>
          </p:cNvPicPr>
          <p:nvPr>
            <p:custDataLst>
              <p:tags r:id="rId1"/>
            </p:custDataLst>
          </p:nvPr>
        </p:nvPicPr>
        <p:blipFill>
          <a:blip r:embed="rId2"/>
          <a:stretch>
            <a:fillRect/>
          </a:stretch>
        </p:blipFill>
        <p:spPr>
          <a:xfrm>
            <a:off x="1210945" y="887730"/>
            <a:ext cx="8999220" cy="6858000"/>
          </a:xfrm>
          <a:prstGeom prst="rect">
            <a:avLst/>
          </a:prstGeom>
        </p:spPr>
      </p:pic>
      <p:sp>
        <p:nvSpPr>
          <p:cNvPr id="3" name="Rectangle 2"/>
          <p:cNvSpPr/>
          <p:nvPr/>
        </p:nvSpPr>
        <p:spPr>
          <a:xfrm>
            <a:off x="0" y="0"/>
            <a:ext cx="12192000" cy="584200"/>
          </a:xfrm>
          <a:prstGeom prst="rect">
            <a:avLst/>
          </a:prstGeom>
          <a:solidFill>
            <a:srgbClr val="8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ea"/>
              </a:rPr>
              <a:t>How to do?</a:t>
            </a:r>
            <a:endParaRPr lang="en-US" altLang="zh-CN" sz="3200" b="1" dirty="0">
              <a:latin typeface="Arial" panose="020B0604020202020204" pitchFamily="34" charset="0"/>
              <a:cs typeface="Arial" panose="020B0604020202020204" pitchFamily="34" charset="0"/>
              <a:sym typeface="+mn-ea"/>
            </a:endParaRPr>
          </a:p>
        </p:txBody>
      </p:sp>
      <p:pic>
        <p:nvPicPr>
          <p:cNvPr id="5" name="图片 4"/>
          <p:cNvPicPr>
            <a:picLocks noChangeAspect="1"/>
          </p:cNvPicPr>
          <p:nvPr>
            <p:custDataLst>
              <p:tags r:id="rId3"/>
            </p:custDataLst>
          </p:nvPr>
        </p:nvPicPr>
        <p:blipFill>
          <a:blip r:embed="rId4"/>
          <a:stretch>
            <a:fillRect/>
          </a:stretch>
        </p:blipFill>
        <p:spPr>
          <a:xfrm>
            <a:off x="8938895" y="1372870"/>
            <a:ext cx="1684020" cy="1805940"/>
          </a:xfrm>
          <a:prstGeom prst="rect">
            <a:avLst/>
          </a:prstGeom>
        </p:spPr>
      </p:pic>
      <p:sp>
        <p:nvSpPr>
          <p:cNvPr id="6" name="文本框 5"/>
          <p:cNvSpPr txBox="1"/>
          <p:nvPr/>
        </p:nvSpPr>
        <p:spPr>
          <a:xfrm>
            <a:off x="8938895" y="3123565"/>
            <a:ext cx="3253105" cy="706755"/>
          </a:xfrm>
          <a:prstGeom prst="rect">
            <a:avLst/>
          </a:prstGeom>
          <a:noFill/>
        </p:spPr>
        <p:txBody>
          <a:bodyPr wrap="square" rtlCol="0" anchor="t">
            <a:spAutoFit/>
          </a:bodyPr>
          <a:p>
            <a:pPr algn="ctr"/>
            <a:r>
              <a:rPr lang="zh-CN" altLang="en-US" sz="2000">
                <a:latin typeface="Times New Roman" panose="02020603050405020304" pitchFamily="18" charset="0"/>
                <a:cs typeface="Times New Roman" panose="02020603050405020304" pitchFamily="18" charset="0"/>
              </a:rPr>
              <a:t>https://github.com/ChiLiubio/meconetcomp</a:t>
            </a:r>
            <a:endParaRPr lang="zh-CN" altLang="en-US" sz="2000">
              <a:latin typeface="Times New Roman" panose="02020603050405020304" pitchFamily="18" charset="0"/>
              <a:cs typeface="Times New Roman" panose="02020603050405020304" pitchFamily="18" charset="0"/>
            </a:endParaRPr>
          </a:p>
        </p:txBody>
      </p:sp>
      <p:pic>
        <p:nvPicPr>
          <p:cNvPr id="7" name="图片 6"/>
          <p:cNvPicPr>
            <a:picLocks noChangeAspect="1"/>
          </p:cNvPicPr>
          <p:nvPr>
            <p:custDataLst>
              <p:tags r:id="rId5"/>
            </p:custDataLst>
          </p:nvPr>
        </p:nvPicPr>
        <p:blipFill>
          <a:blip r:embed="rId6"/>
          <a:stretch>
            <a:fillRect/>
          </a:stretch>
        </p:blipFill>
        <p:spPr>
          <a:xfrm>
            <a:off x="737235" y="1372870"/>
            <a:ext cx="1729740" cy="1767840"/>
          </a:xfrm>
          <a:prstGeom prst="rect">
            <a:avLst/>
          </a:prstGeom>
        </p:spPr>
      </p:pic>
      <p:sp>
        <p:nvSpPr>
          <p:cNvPr id="8" name="文本框 7"/>
          <p:cNvSpPr txBox="1"/>
          <p:nvPr>
            <p:custDataLst>
              <p:tags r:id="rId7"/>
            </p:custDataLst>
          </p:nvPr>
        </p:nvSpPr>
        <p:spPr>
          <a:xfrm>
            <a:off x="89535" y="4036695"/>
            <a:ext cx="2545715" cy="398780"/>
          </a:xfrm>
          <a:prstGeom prst="rect">
            <a:avLst/>
          </a:prstGeom>
          <a:noFill/>
        </p:spPr>
        <p:txBody>
          <a:bodyPr wrap="square" rtlCol="0" anchor="t">
            <a:spAutoFit/>
          </a:bodyPr>
          <a:p>
            <a:pPr algn="ctr"/>
            <a:r>
              <a:rPr lang="en-US" altLang="zh-CN" sz="2000" b="1">
                <a:latin typeface="Times New Roman" panose="02020603050405020304" pitchFamily="18" charset="0"/>
                <a:cs typeface="Times New Roman" panose="02020603050405020304" pitchFamily="18" charset="0"/>
              </a:rPr>
              <a:t>trans_network class</a:t>
            </a:r>
            <a:endParaRPr lang="en-US" altLang="zh-CN" sz="2000" b="1">
              <a:latin typeface="Times New Roman" panose="02020603050405020304" pitchFamily="18" charset="0"/>
              <a:cs typeface="Times New Roman" panose="02020603050405020304" pitchFamily="18" charset="0"/>
            </a:endParaRPr>
          </a:p>
        </p:txBody>
      </p:sp>
      <p:cxnSp>
        <p:nvCxnSpPr>
          <p:cNvPr id="9" name="直接箭头连接符 8"/>
          <p:cNvCxnSpPr/>
          <p:nvPr/>
        </p:nvCxnSpPr>
        <p:spPr>
          <a:xfrm flipV="1">
            <a:off x="2466975" y="3725545"/>
            <a:ext cx="672465" cy="4248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custDataLst>
              <p:tags r:id="rId8"/>
            </p:custDataLst>
          </p:nvPr>
        </p:nvCxnSpPr>
        <p:spPr>
          <a:xfrm>
            <a:off x="2562225" y="4255135"/>
            <a:ext cx="57721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custDataLst>
              <p:tags r:id="rId9"/>
            </p:custDataLst>
          </p:nvPr>
        </p:nvCxnSpPr>
        <p:spPr>
          <a:xfrm>
            <a:off x="2562225" y="4473575"/>
            <a:ext cx="704215" cy="4838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文本框 11"/>
          <p:cNvSpPr txBox="1"/>
          <p:nvPr>
            <p:custDataLst>
              <p:tags r:id="rId10"/>
            </p:custDataLst>
          </p:nvPr>
        </p:nvSpPr>
        <p:spPr>
          <a:xfrm>
            <a:off x="2785110" y="1121410"/>
            <a:ext cx="1754505" cy="706755"/>
          </a:xfrm>
          <a:prstGeom prst="rect">
            <a:avLst/>
          </a:prstGeom>
          <a:noFill/>
        </p:spPr>
        <p:txBody>
          <a:bodyPr wrap="square" rtlCol="0" anchor="t">
            <a:spAutoFit/>
          </a:bodyPr>
          <a:p>
            <a:pPr algn="ctr"/>
            <a:r>
              <a:rPr lang="en-US" altLang="zh-CN" sz="2000" b="1">
                <a:latin typeface="Times New Roman" panose="02020603050405020304" pitchFamily="18" charset="0"/>
                <a:cs typeface="Times New Roman" panose="02020603050405020304" pitchFamily="18" charset="0"/>
              </a:rPr>
              <a:t>Network</a:t>
            </a:r>
            <a:endParaRPr lang="en-US" altLang="zh-CN" sz="2000" b="1">
              <a:latin typeface="Times New Roman" panose="02020603050405020304" pitchFamily="18" charset="0"/>
              <a:cs typeface="Times New Roman" panose="02020603050405020304" pitchFamily="18" charset="0"/>
            </a:endParaRPr>
          </a:p>
          <a:p>
            <a:pPr algn="ctr"/>
            <a:r>
              <a:rPr lang="en-US" altLang="zh-CN" sz="2000" b="1">
                <a:latin typeface="Times New Roman" panose="02020603050405020304" pitchFamily="18" charset="0"/>
                <a:cs typeface="Times New Roman" panose="02020603050405020304" pitchFamily="18" charset="0"/>
              </a:rPr>
              <a:t>construction</a:t>
            </a:r>
            <a:endParaRPr lang="en-US" altLang="zh-CN" sz="2000" b="1">
              <a:latin typeface="Times New Roman" panose="02020603050405020304" pitchFamily="18" charset="0"/>
              <a:cs typeface="Times New Roman" panose="02020603050405020304" pitchFamily="18" charset="0"/>
            </a:endParaRPr>
          </a:p>
        </p:txBody>
      </p:sp>
      <p:sp>
        <p:nvSpPr>
          <p:cNvPr id="13" name="文本框 12"/>
          <p:cNvSpPr txBox="1"/>
          <p:nvPr>
            <p:custDataLst>
              <p:tags r:id="rId11"/>
            </p:custDataLst>
          </p:nvPr>
        </p:nvSpPr>
        <p:spPr>
          <a:xfrm>
            <a:off x="4667250" y="1239520"/>
            <a:ext cx="1754505" cy="398780"/>
          </a:xfrm>
          <a:prstGeom prst="rect">
            <a:avLst/>
          </a:prstGeom>
          <a:noFill/>
        </p:spPr>
        <p:txBody>
          <a:bodyPr wrap="square" rtlCol="0" anchor="t">
            <a:spAutoFit/>
          </a:bodyPr>
          <a:p>
            <a:pPr algn="ctr"/>
            <a:r>
              <a:rPr lang="en-US" altLang="zh-CN" sz="2000" b="1">
                <a:latin typeface="Times New Roman" panose="02020603050405020304" pitchFamily="18" charset="0"/>
                <a:cs typeface="Times New Roman" panose="02020603050405020304" pitchFamily="18" charset="0"/>
              </a:rPr>
              <a:t>Merge</a:t>
            </a:r>
            <a:endParaRPr lang="en-US" altLang="zh-CN" sz="2000" b="1">
              <a:latin typeface="Times New Roman" panose="02020603050405020304" pitchFamily="18" charset="0"/>
              <a:cs typeface="Times New Roman" panose="02020603050405020304" pitchFamily="18" charset="0"/>
            </a:endParaRPr>
          </a:p>
        </p:txBody>
      </p:sp>
      <p:sp>
        <p:nvSpPr>
          <p:cNvPr id="14" name="文本框 13"/>
          <p:cNvSpPr txBox="1"/>
          <p:nvPr>
            <p:custDataLst>
              <p:tags r:id="rId12"/>
            </p:custDataLst>
          </p:nvPr>
        </p:nvSpPr>
        <p:spPr>
          <a:xfrm>
            <a:off x="6692900" y="1228090"/>
            <a:ext cx="1754505" cy="398780"/>
          </a:xfrm>
          <a:prstGeom prst="rect">
            <a:avLst/>
          </a:prstGeom>
          <a:noFill/>
        </p:spPr>
        <p:txBody>
          <a:bodyPr wrap="square" rtlCol="0" anchor="t">
            <a:spAutoFit/>
          </a:bodyPr>
          <a:p>
            <a:pPr algn="ctr"/>
            <a:r>
              <a:rPr lang="en-US" altLang="zh-CN" sz="2000" b="1">
                <a:latin typeface="Times New Roman" panose="02020603050405020304" pitchFamily="18" charset="0"/>
                <a:cs typeface="Times New Roman" panose="02020603050405020304" pitchFamily="18" charset="0"/>
              </a:rPr>
              <a:t>Compare</a:t>
            </a:r>
            <a:endParaRPr lang="en-US" altLang="zh-CN" sz="2000" b="1">
              <a:latin typeface="Times New Roman" panose="02020603050405020304" pitchFamily="18" charset="0"/>
              <a:cs typeface="Times New Roman" panose="02020603050405020304" pitchFamily="18" charset="0"/>
            </a:endParaRPr>
          </a:p>
        </p:txBody>
      </p:sp>
      <p:sp>
        <p:nvSpPr>
          <p:cNvPr id="2" name="文本框 1"/>
          <p:cNvSpPr txBox="1"/>
          <p:nvPr>
            <p:custDataLst>
              <p:tags r:id="rId13"/>
            </p:custDataLst>
          </p:nvPr>
        </p:nvSpPr>
        <p:spPr>
          <a:xfrm>
            <a:off x="9135745" y="3856355"/>
            <a:ext cx="2374900" cy="706755"/>
          </a:xfrm>
          <a:prstGeom prst="rect">
            <a:avLst/>
          </a:prstGeom>
          <a:noFill/>
        </p:spPr>
        <p:txBody>
          <a:bodyPr wrap="square" rtlCol="0" anchor="t">
            <a:spAutoFit/>
          </a:bodyPr>
          <a:p>
            <a:pPr indent="0" algn="ctr">
              <a:buFont typeface="Wingdings" panose="05000000000000000000" charset="0"/>
              <a:buNone/>
            </a:pPr>
            <a:r>
              <a:rPr lang="en-US" sz="2000" b="1">
                <a:latin typeface="Times New Roman" panose="02020603050405020304" pitchFamily="18" charset="0"/>
                <a:cs typeface="Times New Roman" panose="02020603050405020304" pitchFamily="18" charset="0"/>
              </a:rPr>
              <a:t>Has been released in CRAN</a:t>
            </a:r>
            <a:endParaRPr lang="en-US" sz="2000" b="1">
              <a:latin typeface="Times New Roman" panose="02020603050405020304" pitchFamily="18" charset="0"/>
              <a:cs typeface="Times New Roman" panose="02020603050405020304" pitchFamily="18" charset="0"/>
            </a:endParaRPr>
          </a:p>
        </p:txBody>
      </p:sp>
      <p:sp>
        <p:nvSpPr>
          <p:cNvPr id="15" name="文本框 14"/>
          <p:cNvSpPr txBox="1"/>
          <p:nvPr/>
        </p:nvSpPr>
        <p:spPr>
          <a:xfrm>
            <a:off x="-59055" y="644525"/>
            <a:ext cx="3096895" cy="521970"/>
          </a:xfrm>
          <a:prstGeom prst="rect">
            <a:avLst/>
          </a:prstGeom>
          <a:noFill/>
        </p:spPr>
        <p:txBody>
          <a:bodyPr wrap="square" rtlCol="0" anchor="t">
            <a:spAutoFit/>
          </a:bodyPr>
          <a:p>
            <a:pPr algn="ctr"/>
            <a:r>
              <a:rPr lang="en-US" altLang="zh-CN" sz="2800" b="1" dirty="0">
                <a:latin typeface="Times New Roman" panose="02020603050405020304" pitchFamily="18" charset="0"/>
                <a:cs typeface="Times New Roman" panose="02020603050405020304" pitchFamily="18" charset="0"/>
                <a:sym typeface="+mn-ea"/>
              </a:rPr>
              <a:t>Whole strategy:</a:t>
            </a:r>
            <a:endParaRPr lang="zh-CN" altLang="en-US" sz="2800" b="1" dirty="0">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584200"/>
          </a:xfrm>
          <a:prstGeom prst="rect">
            <a:avLst/>
          </a:prstGeom>
          <a:solidFill>
            <a:srgbClr val="8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ea"/>
              </a:rPr>
              <a:t>How to do?</a:t>
            </a:r>
            <a:endParaRPr lang="en-US" sz="3200" b="1" dirty="0">
              <a:latin typeface="Arial" panose="020B0604020202020204" pitchFamily="34" charset="0"/>
              <a:cs typeface="Arial" panose="020B0604020202020204" pitchFamily="34" charset="0"/>
            </a:endParaRPr>
          </a:p>
        </p:txBody>
      </p:sp>
      <p:pic>
        <p:nvPicPr>
          <p:cNvPr id="2" name="图片 1" descr="Figure1-2"/>
          <p:cNvPicPr>
            <a:picLocks noChangeAspect="1"/>
          </p:cNvPicPr>
          <p:nvPr>
            <p:custDataLst>
              <p:tags r:id="rId1"/>
            </p:custDataLst>
          </p:nvPr>
        </p:nvPicPr>
        <p:blipFill>
          <a:blip r:embed="rId2"/>
          <a:stretch>
            <a:fillRect/>
          </a:stretch>
        </p:blipFill>
        <p:spPr>
          <a:xfrm>
            <a:off x="4120515" y="613410"/>
            <a:ext cx="8268970" cy="6301740"/>
          </a:xfrm>
          <a:prstGeom prst="rect">
            <a:avLst/>
          </a:prstGeom>
        </p:spPr>
      </p:pic>
      <p:sp>
        <p:nvSpPr>
          <p:cNvPr id="15" name="文本框 14"/>
          <p:cNvSpPr txBox="1"/>
          <p:nvPr>
            <p:custDataLst>
              <p:tags r:id="rId3"/>
            </p:custDataLst>
          </p:nvPr>
        </p:nvSpPr>
        <p:spPr>
          <a:xfrm>
            <a:off x="-1270" y="1419225"/>
            <a:ext cx="5021580" cy="1198880"/>
          </a:xfrm>
          <a:prstGeom prst="rect">
            <a:avLst/>
          </a:prstGeom>
          <a:noFill/>
        </p:spPr>
        <p:txBody>
          <a:bodyPr wrap="square" rtlCol="0" anchor="t">
            <a:spAutoFit/>
          </a:bodyPr>
          <a:p>
            <a:pPr marL="342900" indent="-342900" algn="l">
              <a:buFont typeface="Wingdings" panose="05000000000000000000" charset="0"/>
              <a:buChar char="Ø"/>
            </a:pPr>
            <a:r>
              <a:rPr sz="2400" b="1">
                <a:latin typeface="Times New Roman" panose="02020603050405020304" pitchFamily="18" charset="0"/>
                <a:cs typeface="Times New Roman" panose="02020603050405020304" pitchFamily="18" charset="0"/>
              </a:rPr>
              <a:t>Combined use of multiple classes of microeco package can help compare networks</a:t>
            </a:r>
            <a:endParaRPr sz="2400" b="1">
              <a:latin typeface="Times New Roman" panose="02020603050405020304" pitchFamily="18" charset="0"/>
              <a:cs typeface="Times New Roman" panose="02020603050405020304" pitchFamily="18" charset="0"/>
            </a:endParaRPr>
          </a:p>
        </p:txBody>
      </p:sp>
      <p:sp>
        <p:nvSpPr>
          <p:cNvPr id="4" name="文本框 3"/>
          <p:cNvSpPr txBox="1"/>
          <p:nvPr/>
        </p:nvSpPr>
        <p:spPr>
          <a:xfrm>
            <a:off x="167005" y="710565"/>
            <a:ext cx="6096000" cy="521970"/>
          </a:xfrm>
          <a:prstGeom prst="rect">
            <a:avLst/>
          </a:prstGeom>
          <a:noFill/>
        </p:spPr>
        <p:txBody>
          <a:bodyPr wrap="square" rtlCol="0" anchor="t">
            <a:spAutoFit/>
          </a:bodyPr>
          <a:p>
            <a:r>
              <a:rPr lang="en-US" altLang="zh-CN" sz="2800" b="1" dirty="0">
                <a:latin typeface="Times New Roman" panose="02020603050405020304" pitchFamily="18" charset="0"/>
                <a:cs typeface="Times New Roman" panose="02020603050405020304" pitchFamily="18" charset="0"/>
                <a:sym typeface="+mn-ea"/>
              </a:rPr>
              <a:t>Approaches used:</a:t>
            </a:r>
            <a:endParaRPr lang="en-US" altLang="zh-CN" sz="2800" b="1" dirty="0">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584200"/>
          </a:xfrm>
          <a:prstGeom prst="rect">
            <a:avLst/>
          </a:prstGeom>
          <a:solidFill>
            <a:srgbClr val="8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rPr>
              <a:t>What to do?</a:t>
            </a:r>
            <a:endParaRPr lang="en-US" altLang="zh-CN" sz="3200" b="1" dirty="0">
              <a:latin typeface="Arial" panose="020B0604020202020204" pitchFamily="34" charset="0"/>
              <a:cs typeface="Arial" panose="020B0604020202020204" pitchFamily="34" charset="0"/>
            </a:endParaRPr>
          </a:p>
        </p:txBody>
      </p:sp>
      <p:sp>
        <p:nvSpPr>
          <p:cNvPr id="12" name="文本框 11"/>
          <p:cNvSpPr txBox="1"/>
          <p:nvPr>
            <p:custDataLst>
              <p:tags r:id="rId1"/>
            </p:custDataLst>
          </p:nvPr>
        </p:nvSpPr>
        <p:spPr>
          <a:xfrm>
            <a:off x="167005" y="1420495"/>
            <a:ext cx="5483860" cy="4426585"/>
          </a:xfrm>
          <a:prstGeom prst="rect">
            <a:avLst/>
          </a:prstGeom>
          <a:noFill/>
        </p:spPr>
        <p:txBody>
          <a:bodyPr wrap="square" rtlCol="0" anchor="t">
            <a:noAutofit/>
          </a:bodyPr>
          <a:p>
            <a:pPr marL="342900" indent="-342900" algn="l">
              <a:buFont typeface="Wingdings" panose="05000000000000000000" charset="0"/>
              <a:buChar char="Ø"/>
            </a:pPr>
            <a:r>
              <a:rPr lang="en-US" altLang="zh-CN" sz="2600" b="1">
                <a:latin typeface="Times New Roman" panose="02020603050405020304" pitchFamily="18" charset="0"/>
                <a:cs typeface="Times New Roman" panose="02020603050405020304" pitchFamily="18" charset="0"/>
              </a:rPr>
              <a:t>Network topological attributes</a:t>
            </a:r>
            <a:endParaRPr lang="en-US" altLang="zh-CN" sz="2600" b="1">
              <a:latin typeface="Times New Roman" panose="02020603050405020304" pitchFamily="18" charset="0"/>
              <a:cs typeface="Times New Roman" panose="02020603050405020304" pitchFamily="18" charset="0"/>
            </a:endParaRPr>
          </a:p>
          <a:p>
            <a:pPr marL="342900" indent="-342900" algn="l">
              <a:buFont typeface="Wingdings" panose="05000000000000000000" charset="0"/>
              <a:buChar char="Ø"/>
            </a:pPr>
            <a:r>
              <a:rPr lang="en-US" altLang="zh-CN" sz="2600" b="1">
                <a:latin typeface="Times New Roman" panose="02020603050405020304" pitchFamily="18" charset="0"/>
                <a:cs typeface="Times New Roman" panose="02020603050405020304" pitchFamily="18" charset="0"/>
              </a:rPr>
              <a:t>Nodes comparison</a:t>
            </a:r>
            <a:endParaRPr lang="zh-CN" altLang="en-US" sz="2600" b="1">
              <a:latin typeface="Times New Roman" panose="02020603050405020304" pitchFamily="18" charset="0"/>
              <a:cs typeface="Times New Roman" panose="02020603050405020304" pitchFamily="18" charset="0"/>
            </a:endParaRPr>
          </a:p>
          <a:p>
            <a:pPr marL="342900" indent="-342900" algn="l">
              <a:buFont typeface="Wingdings" panose="05000000000000000000" charset="0"/>
              <a:buChar char="Ø"/>
            </a:pPr>
            <a:r>
              <a:rPr lang="en-US" altLang="zh-CN" sz="2600" b="1">
                <a:latin typeface="Times New Roman" panose="02020603050405020304" pitchFamily="18" charset="0"/>
                <a:cs typeface="Times New Roman" panose="02020603050405020304" pitchFamily="18" charset="0"/>
                <a:sym typeface="+mn-ea"/>
              </a:rPr>
              <a:t>Edges comparison</a:t>
            </a:r>
            <a:endParaRPr lang="zh-CN" altLang="en-US" sz="2600" b="1">
              <a:latin typeface="Times New Roman" panose="02020603050405020304" pitchFamily="18" charset="0"/>
              <a:cs typeface="Times New Roman" panose="02020603050405020304" pitchFamily="18" charset="0"/>
            </a:endParaRPr>
          </a:p>
          <a:p>
            <a:pPr marL="342900" indent="-342900" algn="l">
              <a:buFont typeface="Wingdings" panose="05000000000000000000" charset="0"/>
              <a:buChar char="Ø"/>
            </a:pPr>
            <a:r>
              <a:rPr lang="en-US" altLang="zh-CN" sz="2600" b="1">
                <a:latin typeface="Times New Roman" panose="02020603050405020304" pitchFamily="18" charset="0"/>
                <a:cs typeface="Times New Roman" panose="02020603050405020304" pitchFamily="18" charset="0"/>
              </a:rPr>
              <a:t>Phylogenetic distances between nodes</a:t>
            </a:r>
            <a:endParaRPr lang="en-US" altLang="zh-CN" sz="2600" b="1">
              <a:latin typeface="Times New Roman" panose="02020603050405020304" pitchFamily="18" charset="0"/>
              <a:cs typeface="Times New Roman" panose="02020603050405020304" pitchFamily="18" charset="0"/>
            </a:endParaRPr>
          </a:p>
          <a:p>
            <a:pPr marL="342900" indent="-342900" algn="l">
              <a:buFont typeface="Wingdings" panose="05000000000000000000" charset="0"/>
              <a:buChar char="Ø"/>
            </a:pPr>
            <a:r>
              <a:rPr lang="en-US" altLang="zh-CN" sz="2600" b="1">
                <a:latin typeface="Times New Roman" panose="02020603050405020304" pitchFamily="18" charset="0"/>
                <a:cs typeface="Times New Roman" panose="02020603050405020304" pitchFamily="18" charset="0"/>
              </a:rPr>
              <a:t>Taxonomic information of nodes in edges</a:t>
            </a:r>
            <a:endParaRPr lang="zh-CN" altLang="en-US" sz="2600" b="1">
              <a:latin typeface="Times New Roman" panose="02020603050405020304" pitchFamily="18" charset="0"/>
              <a:cs typeface="Times New Roman" panose="02020603050405020304" pitchFamily="18" charset="0"/>
            </a:endParaRPr>
          </a:p>
          <a:p>
            <a:pPr marL="342900" indent="-342900" algn="l">
              <a:buFont typeface="Wingdings" panose="05000000000000000000" charset="0"/>
              <a:buChar char="Ø"/>
            </a:pPr>
            <a:r>
              <a:rPr lang="en-US" altLang="zh-CN" sz="2600" b="1">
                <a:latin typeface="Times New Roman" panose="02020603050405020304" pitchFamily="18" charset="0"/>
                <a:cs typeface="Times New Roman" panose="02020603050405020304" pitchFamily="18" charset="0"/>
              </a:rPr>
              <a:t>Extract subnetwork</a:t>
            </a:r>
            <a:endParaRPr lang="en-US" altLang="zh-CN" sz="2600" b="1">
              <a:latin typeface="Times New Roman" panose="02020603050405020304" pitchFamily="18" charset="0"/>
              <a:cs typeface="Times New Roman" panose="02020603050405020304" pitchFamily="18" charset="0"/>
            </a:endParaRPr>
          </a:p>
          <a:p>
            <a:pPr marL="342900" indent="-342900" algn="l">
              <a:buFont typeface="Wingdings" panose="05000000000000000000" charset="0"/>
              <a:buChar char="Ø"/>
            </a:pPr>
            <a:r>
              <a:rPr lang="en-US" altLang="zh-CN" sz="2600" b="1">
                <a:latin typeface="Times New Roman" panose="02020603050405020304" pitchFamily="18" charset="0"/>
                <a:cs typeface="Times New Roman" panose="02020603050405020304" pitchFamily="18" charset="0"/>
              </a:rPr>
              <a:t>Topological properties of subnetworks</a:t>
            </a:r>
            <a:endParaRPr lang="en-US" altLang="zh-CN" sz="2600" b="1">
              <a:latin typeface="Times New Roman" panose="02020603050405020304" pitchFamily="18" charset="0"/>
              <a:cs typeface="Times New Roman" panose="02020603050405020304" pitchFamily="18" charset="0"/>
            </a:endParaRPr>
          </a:p>
        </p:txBody>
      </p:sp>
      <p:pic>
        <p:nvPicPr>
          <p:cNvPr id="2" name="图片 1" descr="Figure2"/>
          <p:cNvPicPr>
            <a:picLocks noChangeAspect="1"/>
          </p:cNvPicPr>
          <p:nvPr/>
        </p:nvPicPr>
        <p:blipFill>
          <a:blip r:embed="rId2"/>
          <a:stretch>
            <a:fillRect/>
          </a:stretch>
        </p:blipFill>
        <p:spPr>
          <a:xfrm>
            <a:off x="5668645" y="645160"/>
            <a:ext cx="6158230" cy="6158230"/>
          </a:xfrm>
          <a:prstGeom prst="rect">
            <a:avLst/>
          </a:prstGeom>
        </p:spPr>
      </p:pic>
      <p:sp>
        <p:nvSpPr>
          <p:cNvPr id="4" name="文本框 3"/>
          <p:cNvSpPr txBox="1"/>
          <p:nvPr>
            <p:custDataLst>
              <p:tags r:id="rId3"/>
            </p:custDataLst>
          </p:nvPr>
        </p:nvSpPr>
        <p:spPr>
          <a:xfrm>
            <a:off x="167005" y="710565"/>
            <a:ext cx="6096000" cy="583565"/>
          </a:xfrm>
          <a:prstGeom prst="rect">
            <a:avLst/>
          </a:prstGeom>
          <a:noFill/>
        </p:spPr>
        <p:txBody>
          <a:bodyPr wrap="square" rtlCol="0" anchor="t">
            <a:spAutoFit/>
          </a:bodyPr>
          <a:p>
            <a:r>
              <a:rPr lang="en-US" altLang="zh-CN" sz="3200" b="1" dirty="0">
                <a:latin typeface="Arial" panose="020B0604020202020204" pitchFamily="34" charset="0"/>
                <a:cs typeface="Arial" panose="020B0604020202020204" pitchFamily="34" charset="0"/>
                <a:sym typeface="+mn-ea"/>
              </a:rPr>
              <a:t>Example:</a:t>
            </a:r>
            <a:endParaRPr lang="en-US" altLang="zh-CN" sz="3200" b="1" dirty="0">
              <a:latin typeface="Arial" panose="020B0604020202020204" pitchFamily="34" charset="0"/>
              <a:cs typeface="Arial" panose="020B0604020202020204" pitchFamily="34" charset="0"/>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584200"/>
          </a:xfrm>
          <a:prstGeom prst="rect">
            <a:avLst/>
          </a:prstGeom>
          <a:solidFill>
            <a:srgbClr val="8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sym typeface="+mn-ea"/>
              </a:rPr>
              <a:t>Summary</a:t>
            </a:r>
            <a:endParaRPr lang="en-US" sz="3200" b="1" dirty="0">
              <a:latin typeface="Arial" panose="020B0604020202020204" pitchFamily="34" charset="0"/>
              <a:cs typeface="Arial" panose="020B0604020202020204" pitchFamily="34" charset="0"/>
            </a:endParaRPr>
          </a:p>
        </p:txBody>
      </p:sp>
      <p:sp>
        <p:nvSpPr>
          <p:cNvPr id="11" name="Rectangle 10"/>
          <p:cNvSpPr/>
          <p:nvPr>
            <p:custDataLst>
              <p:tags r:id="rId1"/>
            </p:custDataLst>
          </p:nvPr>
        </p:nvSpPr>
        <p:spPr>
          <a:xfrm>
            <a:off x="818459" y="5941993"/>
            <a:ext cx="11070811" cy="645160"/>
          </a:xfrm>
          <a:prstGeom prst="rect">
            <a:avLst/>
          </a:prstGeom>
        </p:spPr>
        <p:txBody>
          <a:bodyPr wrap="square">
            <a:spAutoFit/>
          </a:bodyPr>
          <a:p>
            <a:r>
              <a:rPr lang="en-US" altLang="zh-CN" sz="1800">
                <a:latin typeface="Times New Roman" panose="02020603050405020304" pitchFamily="18" charset="0"/>
              </a:rPr>
              <a:t>Liu, Chi, Chaonan Li, Yanqiong Jiang, Raymond J. Zeng, Minjie Yao, and Xiangzhen Li. 2022. “A guide for comparing microbial co‐occurrence networks.” iMeta. e71. </a:t>
            </a:r>
            <a:r>
              <a:rPr lang="en-US" altLang="zh-CN" sz="1800" b="0" i="0" dirty="0">
                <a:latin typeface="Times New Roman" panose="02020603050405020304" pitchFamily="18" charset="0"/>
                <a:hlinkClick r:id="rId2"/>
              </a:rPr>
              <a:t>https://doi.org/10.1002/imt2.71</a:t>
            </a:r>
            <a:endParaRPr lang="en-US" altLang="zh-CN" sz="1800" b="0" i="0" dirty="0">
              <a:latin typeface="Times New Roman" panose="02020603050405020304" pitchFamily="18" charset="0"/>
              <a:hlinkClick r:id="rId2"/>
            </a:endParaRPr>
          </a:p>
        </p:txBody>
      </p:sp>
      <p:sp>
        <p:nvSpPr>
          <p:cNvPr id="2" name="文本框 1"/>
          <p:cNvSpPr txBox="1"/>
          <p:nvPr/>
        </p:nvSpPr>
        <p:spPr>
          <a:xfrm>
            <a:off x="403225" y="1257300"/>
            <a:ext cx="11812905" cy="3322955"/>
          </a:xfrm>
          <a:prstGeom prst="rect">
            <a:avLst/>
          </a:prstGeom>
          <a:noFill/>
        </p:spPr>
        <p:txBody>
          <a:bodyPr wrap="square" rtlCol="0">
            <a:spAutoFit/>
          </a:bodyPr>
          <a:p>
            <a:pPr marL="285750" indent="-285750" fontAlgn="auto">
              <a:lnSpc>
                <a:spcPct val="150000"/>
              </a:lnSpc>
              <a:buFont typeface="Wingdings" panose="05000000000000000000" charset="0"/>
              <a:buChar char="l"/>
            </a:pPr>
            <a:r>
              <a:rPr lang="zh-CN" altLang="en-US" sz="2800" b="1">
                <a:latin typeface="Times New Roman" panose="02020603050405020304" pitchFamily="18" charset="0"/>
                <a:cs typeface="Times New Roman" panose="02020603050405020304" pitchFamily="18" charset="0"/>
              </a:rPr>
              <a:t>R meconetcomp package is developed to facilitate network comparison.    </a:t>
            </a:r>
            <a:endParaRPr lang="zh-CN" altLang="en-US" sz="2800" b="1">
              <a:latin typeface="Times New Roman" panose="02020603050405020304" pitchFamily="18" charset="0"/>
              <a:cs typeface="Times New Roman" panose="02020603050405020304" pitchFamily="18" charset="0"/>
            </a:endParaRPr>
          </a:p>
          <a:p>
            <a:pPr marL="285750" indent="-285750" fontAlgn="auto">
              <a:lnSpc>
                <a:spcPct val="150000"/>
              </a:lnSpc>
              <a:buFont typeface="Wingdings" panose="05000000000000000000" charset="0"/>
              <a:buChar char="l"/>
            </a:pPr>
            <a:r>
              <a:rPr lang="zh-CN" altLang="en-US" sz="2800" b="1">
                <a:latin typeface="Times New Roman" panose="02020603050405020304" pitchFamily="18" charset="0"/>
                <a:cs typeface="Times New Roman" panose="02020603050405020304" pitchFamily="18" charset="0"/>
              </a:rPr>
              <a:t>Combined use of multiple classes of microeco package can help compare networks.   </a:t>
            </a:r>
            <a:endParaRPr lang="zh-CN" altLang="en-US" sz="2800" b="1">
              <a:latin typeface="Times New Roman" panose="02020603050405020304" pitchFamily="18" charset="0"/>
              <a:cs typeface="Times New Roman" panose="02020603050405020304" pitchFamily="18" charset="0"/>
            </a:endParaRPr>
          </a:p>
          <a:p>
            <a:pPr marL="285750" indent="-285750" fontAlgn="auto">
              <a:lnSpc>
                <a:spcPct val="150000"/>
              </a:lnSpc>
              <a:buFont typeface="Wingdings" panose="05000000000000000000" charset="0"/>
              <a:buChar char="l"/>
            </a:pPr>
            <a:r>
              <a:rPr lang="zh-CN" altLang="en-US" sz="2800" b="1">
                <a:latin typeface="Times New Roman" panose="02020603050405020304" pitchFamily="18" charset="0"/>
                <a:cs typeface="Times New Roman" panose="02020603050405020304" pitchFamily="18" charset="0"/>
                <a:sym typeface="+mn-ea"/>
              </a:rPr>
              <a:t>The protocol has</a:t>
            </a:r>
            <a:r>
              <a:rPr lang="en-US" altLang="zh-CN" sz="2800" b="1">
                <a:latin typeface="Times New Roman" panose="02020603050405020304" pitchFamily="18" charset="0"/>
                <a:cs typeface="Times New Roman" panose="02020603050405020304" pitchFamily="18" charset="0"/>
                <a:sym typeface="+mn-ea"/>
              </a:rPr>
              <a:t> rich contents,</a:t>
            </a:r>
            <a:r>
              <a:rPr lang="zh-CN" altLang="en-US" sz="2800" b="1">
                <a:latin typeface="Times New Roman" panose="02020603050405020304" pitchFamily="18" charset="0"/>
                <a:cs typeface="Times New Roman" panose="02020603050405020304" pitchFamily="18" charset="0"/>
                <a:sym typeface="+mn-ea"/>
              </a:rPr>
              <a:t> high flexibility and expansibility for network comparison.  </a:t>
            </a:r>
            <a:endParaRPr lang="zh-CN" altLang="en-US" sz="2800" b="1">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4"/>
          <p:cNvPicPr>
            <a:picLocks noChangeAspect="1"/>
          </p:cNvPicPr>
          <p:nvPr/>
        </p:nvPicPr>
        <p:blipFill>
          <a:blip r:embed="rId1" cstate="screen"/>
          <a:srcRect/>
          <a:stretch>
            <a:fillRect/>
          </a:stretch>
        </p:blipFill>
        <p:spPr>
          <a:xfrm>
            <a:off x="7322024" y="775694"/>
            <a:ext cx="2377031" cy="3105232"/>
          </a:xfrm>
          <a:prstGeom prst="rect">
            <a:avLst/>
          </a:prstGeom>
        </p:spPr>
      </p:pic>
      <p:pic>
        <p:nvPicPr>
          <p:cNvPr id="5" name="图片 4"/>
          <p:cNvPicPr>
            <a:picLocks noChangeAspect="1"/>
          </p:cNvPicPr>
          <p:nvPr/>
        </p:nvPicPr>
        <p:blipFill>
          <a:blip r:embed="rId2" cstate="screen"/>
          <a:srcRect/>
          <a:stretch>
            <a:fillRect/>
          </a:stretch>
        </p:blipFill>
        <p:spPr>
          <a:xfrm>
            <a:off x="9739285" y="767288"/>
            <a:ext cx="2376010" cy="3122044"/>
          </a:xfrm>
          <a:prstGeom prst="rect">
            <a:avLst/>
          </a:prstGeom>
        </p:spPr>
      </p:pic>
      <p:cxnSp>
        <p:nvCxnSpPr>
          <p:cNvPr id="6" name="直接连接符 5"/>
          <p:cNvCxnSpPr/>
          <p:nvPr/>
        </p:nvCxnSpPr>
        <p:spPr>
          <a:xfrm>
            <a:off x="0" y="733306"/>
            <a:ext cx="12192000"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
        <p:nvSpPr>
          <p:cNvPr id="7" name="矩形 6"/>
          <p:cNvSpPr/>
          <p:nvPr/>
        </p:nvSpPr>
        <p:spPr>
          <a:xfrm>
            <a:off x="0" y="54436"/>
            <a:ext cx="9983823" cy="584775"/>
          </a:xfrm>
          <a:prstGeom prst="rect">
            <a:avLst/>
          </a:prstGeom>
        </p:spPr>
        <p:txBody>
          <a:bodyPr wrap="none">
            <a:spAutoFit/>
          </a:bodyPr>
          <a:lstStyle/>
          <a:p>
            <a:r>
              <a:rPr lang="en-US" altLang="zh-CN" sz="3200" b="1" dirty="0">
                <a:solidFill>
                  <a:srgbClr val="002060"/>
                </a:solidFill>
                <a:cs typeface="+mn-ea"/>
                <a:sym typeface="+mn-lt"/>
              </a:rPr>
              <a:t>iMeta: </a:t>
            </a:r>
            <a:r>
              <a:rPr lang="en-US" altLang="zh-CN" dirty="0">
                <a:solidFill>
                  <a:srgbClr val="002060"/>
                </a:solidFill>
                <a:cs typeface="+mn-ea"/>
                <a:sym typeface="+mn-lt"/>
              </a:rPr>
              <a:t>Integrated meta-omics to change the understanding of the biology and environment</a:t>
            </a:r>
            <a:endParaRPr lang="en-US" altLang="zh-CN" sz="1600" dirty="0">
              <a:solidFill>
                <a:srgbClr val="002060"/>
              </a:solidFill>
              <a:cs typeface="+mn-ea"/>
              <a:sym typeface="+mn-lt"/>
            </a:endParaRPr>
          </a:p>
        </p:txBody>
      </p:sp>
      <p:pic>
        <p:nvPicPr>
          <p:cNvPr id="8" name="图片 7"/>
          <p:cNvPicPr>
            <a:picLocks noChangeAspect="1"/>
          </p:cNvPicPr>
          <p:nvPr/>
        </p:nvPicPr>
        <p:blipFill>
          <a:blip r:embed="rId3" cstate="screen"/>
          <a:srcRect/>
          <a:stretch>
            <a:fillRect/>
          </a:stretch>
        </p:blipFill>
        <p:spPr>
          <a:xfrm>
            <a:off x="10109200" y="166439"/>
            <a:ext cx="1962726" cy="414995"/>
          </a:xfrm>
          <a:prstGeom prst="rect">
            <a:avLst/>
          </a:prstGeom>
        </p:spPr>
      </p:pic>
      <p:sp>
        <p:nvSpPr>
          <p:cNvPr id="9" name="矩形 8"/>
          <p:cNvSpPr/>
          <p:nvPr/>
        </p:nvSpPr>
        <p:spPr>
          <a:xfrm>
            <a:off x="44855" y="3914571"/>
            <a:ext cx="12044036" cy="1477328"/>
          </a:xfrm>
          <a:prstGeom prst="rect">
            <a:avLst/>
          </a:prstGeom>
          <a:solidFill>
            <a:srgbClr val="DEF4FE"/>
          </a:solidFill>
        </p:spPr>
        <p:txBody>
          <a:bodyPr wrap="square">
            <a:spAutoFit/>
          </a:bodyPr>
          <a:lstStyle/>
          <a:p>
            <a:pPr algn="just"/>
            <a:r>
              <a:rPr lang="en-US" altLang="zh-CN" b="0" i="0" dirty="0">
                <a:solidFill>
                  <a:srgbClr val="000000"/>
                </a:solidFill>
                <a:effectLst/>
                <a:cs typeface="+mn-ea"/>
                <a:sym typeface="+mn-lt"/>
              </a:rPr>
              <a:t>“</a:t>
            </a:r>
            <a:r>
              <a:rPr lang="en-US" altLang="zh-CN" b="1" i="1" dirty="0">
                <a:solidFill>
                  <a:srgbClr val="000000"/>
                </a:solidFill>
                <a:effectLst/>
                <a:cs typeface="+mn-ea"/>
                <a:sym typeface="+mn-lt"/>
              </a:rPr>
              <a:t>iMeta</a:t>
            </a:r>
            <a:r>
              <a:rPr lang="en-US" altLang="zh-CN" b="0" i="0" dirty="0">
                <a:solidFill>
                  <a:srgbClr val="000000"/>
                </a:solidFill>
                <a:effectLst/>
                <a:cs typeface="+mn-ea"/>
                <a:sym typeface="+mn-lt"/>
              </a:rPr>
              <a:t>” is an open-access Wiley partner journal launched by scientists of the Chinese Academy of Sciences. iMeta aims to promote metagenomics, microbiome, and bioinformatics research by publishing original research, methods, or protocols, and reviews. The goal is to publish high-quality papers (Top 10%</a:t>
            </a:r>
            <a:r>
              <a:rPr lang="en-US" altLang="zh-CN" dirty="0">
                <a:solidFill>
                  <a:srgbClr val="000000"/>
                </a:solidFill>
                <a:cs typeface="+mn-ea"/>
                <a:sym typeface="+mn-lt"/>
              </a:rPr>
              <a:t>,</a:t>
            </a:r>
            <a:r>
              <a:rPr lang="zh-CN" altLang="en-US" dirty="0">
                <a:solidFill>
                  <a:srgbClr val="000000"/>
                </a:solidFill>
                <a:cs typeface="+mn-ea"/>
                <a:sym typeface="+mn-lt"/>
              </a:rPr>
              <a:t> </a:t>
            </a:r>
            <a:r>
              <a:rPr lang="en-US" altLang="zh-CN" dirty="0">
                <a:solidFill>
                  <a:srgbClr val="000000"/>
                </a:solidFill>
                <a:cs typeface="+mn-ea"/>
                <a:sym typeface="+mn-lt"/>
              </a:rPr>
              <a:t>IF</a:t>
            </a:r>
            <a:r>
              <a:rPr lang="zh-CN" altLang="en-US" dirty="0">
                <a:solidFill>
                  <a:srgbClr val="000000"/>
                </a:solidFill>
                <a:cs typeface="+mn-ea"/>
                <a:sym typeface="+mn-lt"/>
              </a:rPr>
              <a:t> </a:t>
            </a:r>
            <a:r>
              <a:rPr lang="en-US" altLang="zh-CN" dirty="0">
                <a:solidFill>
                  <a:srgbClr val="000000"/>
                </a:solidFill>
                <a:cs typeface="+mn-ea"/>
                <a:sym typeface="+mn-lt"/>
              </a:rPr>
              <a:t>&gt; 15</a:t>
            </a:r>
            <a:r>
              <a:rPr lang="en-US" altLang="zh-CN" b="0" i="0" dirty="0">
                <a:solidFill>
                  <a:srgbClr val="000000"/>
                </a:solidFill>
                <a:effectLst/>
                <a:cs typeface="+mn-ea"/>
                <a:sym typeface="+mn-lt"/>
              </a:rPr>
              <a:t>) targeting a broad audience. Unique features include video submission, reproducible analysis, figure polishing, APC waiver, and promotion by social media with 500,000 followers. </a:t>
            </a:r>
            <a:r>
              <a:rPr lang="en-US" altLang="zh-CN" sz="1800" b="0" i="0" dirty="0">
                <a:solidFill>
                  <a:srgbClr val="000000"/>
                </a:solidFill>
                <a:effectLst/>
                <a:cs typeface="+mn-ea"/>
                <a:sym typeface="+mn-lt"/>
              </a:rPr>
              <a:t>Three issues were released in </a:t>
            </a:r>
            <a:r>
              <a:rPr lang="en-US" altLang="zh-CN" sz="1800" b="0" i="0" dirty="0">
                <a:solidFill>
                  <a:srgbClr val="000000"/>
                </a:solidFill>
                <a:effectLst/>
                <a:cs typeface="+mn-ea"/>
                <a:sym typeface="+mn-lt"/>
                <a:hlinkClick r:id="rId4"/>
              </a:rPr>
              <a:t>March</a:t>
            </a:r>
            <a:r>
              <a:rPr lang="en-US" altLang="zh-CN" sz="1800" b="0" i="0" dirty="0">
                <a:solidFill>
                  <a:srgbClr val="000000"/>
                </a:solidFill>
                <a:effectLst/>
                <a:cs typeface="+mn-ea"/>
                <a:sym typeface="+mn-lt"/>
              </a:rPr>
              <a:t>, </a:t>
            </a:r>
            <a:r>
              <a:rPr lang="en-US" altLang="zh-CN" sz="1800" b="0" i="0" dirty="0">
                <a:solidFill>
                  <a:srgbClr val="000000"/>
                </a:solidFill>
                <a:effectLst/>
                <a:cs typeface="+mn-ea"/>
                <a:sym typeface="+mn-lt"/>
                <a:hlinkClick r:id="rId5"/>
              </a:rPr>
              <a:t>June</a:t>
            </a:r>
            <a:r>
              <a:rPr lang="en-US" altLang="zh-CN" sz="1800" b="0" i="0" dirty="0">
                <a:solidFill>
                  <a:srgbClr val="000000"/>
                </a:solidFill>
                <a:effectLst/>
                <a:cs typeface="+mn-ea"/>
                <a:sym typeface="+mn-lt"/>
              </a:rPr>
              <a:t> , and </a:t>
            </a:r>
            <a:r>
              <a:rPr lang="en-US" altLang="zh-CN" sz="1800" b="0" i="0" dirty="0">
                <a:solidFill>
                  <a:srgbClr val="000000"/>
                </a:solidFill>
                <a:effectLst/>
                <a:cs typeface="+mn-ea"/>
                <a:sym typeface="+mn-lt"/>
                <a:hlinkClick r:id="rId6"/>
              </a:rPr>
              <a:t>September</a:t>
            </a:r>
            <a:r>
              <a:rPr lang="en-US" altLang="zh-CN" sz="1800" b="0" i="0" dirty="0">
                <a:solidFill>
                  <a:srgbClr val="000000"/>
                </a:solidFill>
                <a:effectLst/>
                <a:cs typeface="+mn-ea"/>
                <a:sym typeface="+mn-lt"/>
              </a:rPr>
              <a:t> 2022.</a:t>
            </a:r>
            <a:endParaRPr lang="zh-CN" altLang="en-US" dirty="0">
              <a:solidFill>
                <a:srgbClr val="002060"/>
              </a:solidFill>
              <a:cs typeface="+mn-ea"/>
              <a:sym typeface="+mn-lt"/>
            </a:endParaRPr>
          </a:p>
        </p:txBody>
      </p:sp>
      <p:pic>
        <p:nvPicPr>
          <p:cNvPr id="23" name="图形 22" descr="书籍"/>
          <p:cNvPicPr>
            <a:picLocks noChangeAspect="1"/>
          </p:cNvPicPr>
          <p:nvPr/>
        </p:nvPicPr>
        <p:blipFill>
          <a:blip r:embed="rId7" cstate="hqprint">
            <a:extLst>
              <a:ext uri="{96DAC541-7B7A-43D3-8B79-37D633B846F1}">
                <asvg:svgBlip xmlns:asvg="http://schemas.microsoft.com/office/drawing/2016/SVG/main" r:embed="rId8"/>
              </a:ext>
            </a:extLst>
          </a:blip>
          <a:stretch>
            <a:fillRect/>
          </a:stretch>
        </p:blipFill>
        <p:spPr>
          <a:xfrm>
            <a:off x="402" y="5537439"/>
            <a:ext cx="743190" cy="743190"/>
          </a:xfrm>
          <a:prstGeom prst="rect">
            <a:avLst/>
          </a:prstGeom>
        </p:spPr>
      </p:pic>
      <p:pic>
        <p:nvPicPr>
          <p:cNvPr id="24" name="图形 23" descr="报纸"/>
          <p:cNvPicPr>
            <a:picLocks noChangeAspect="1"/>
          </p:cNvPicPr>
          <p:nvPr/>
        </p:nvPicPr>
        <p:blipFill>
          <a:blip r:embed="rId9" cstate="hqprint">
            <a:extLst>
              <a:ext uri="{96DAC541-7B7A-43D3-8B79-37D633B846F1}">
                <asvg:svgBlip xmlns:asvg="http://schemas.microsoft.com/office/drawing/2016/SVG/main" r:embed="rId10"/>
              </a:ext>
            </a:extLst>
          </a:blip>
          <a:stretch>
            <a:fillRect/>
          </a:stretch>
        </p:blipFill>
        <p:spPr>
          <a:xfrm>
            <a:off x="0" y="6114005"/>
            <a:ext cx="743995" cy="743995"/>
          </a:xfrm>
          <a:prstGeom prst="rect">
            <a:avLst/>
          </a:prstGeom>
        </p:spPr>
      </p:pic>
      <p:sp>
        <p:nvSpPr>
          <p:cNvPr id="25" name="文本框 24"/>
          <p:cNvSpPr txBox="1"/>
          <p:nvPr/>
        </p:nvSpPr>
        <p:spPr>
          <a:xfrm>
            <a:off x="671197" y="5637772"/>
            <a:ext cx="6390173" cy="646331"/>
          </a:xfrm>
          <a:prstGeom prst="rect">
            <a:avLst/>
          </a:prstGeom>
          <a:noFill/>
        </p:spPr>
        <p:txBody>
          <a:bodyPr wrap="square">
            <a:spAutoFit/>
          </a:bodyPr>
          <a:lstStyle/>
          <a:p>
            <a:r>
              <a:rPr lang="en-US" altLang="zh-CN" dirty="0">
                <a:cs typeface="+mn-ea"/>
                <a:sym typeface="+mn-lt"/>
              </a:rPr>
              <a:t>Society: </a:t>
            </a:r>
            <a:r>
              <a:rPr lang="en-US" altLang="zh-CN" dirty="0">
                <a:cs typeface="+mn-ea"/>
                <a:sym typeface="+mn-lt"/>
                <a:hlinkClick r:id="rId11"/>
              </a:rPr>
              <a:t>http://www.imeta.science</a:t>
            </a:r>
            <a:r>
              <a:rPr lang="en-US" altLang="zh-CN" dirty="0">
                <a:cs typeface="+mn-ea"/>
                <a:sym typeface="+mn-lt"/>
              </a:rPr>
              <a:t>  </a:t>
            </a:r>
            <a:endParaRPr lang="en-US" altLang="zh-CN" dirty="0">
              <a:cs typeface="+mn-ea"/>
              <a:sym typeface="+mn-lt"/>
            </a:endParaRPr>
          </a:p>
          <a:p>
            <a:r>
              <a:rPr lang="en-US" altLang="zh-CN" dirty="0">
                <a:cs typeface="+mn-ea"/>
                <a:sym typeface="+mn-lt"/>
              </a:rPr>
              <a:t>Publisher:</a:t>
            </a:r>
            <a:r>
              <a:rPr lang="zh-CN" altLang="en-US" dirty="0">
                <a:cs typeface="+mn-ea"/>
                <a:sym typeface="+mn-lt"/>
              </a:rPr>
              <a:t> </a:t>
            </a:r>
            <a:r>
              <a:rPr lang="en-US" altLang="zh-CN" dirty="0">
                <a:cs typeface="+mn-ea"/>
                <a:sym typeface="+mn-lt"/>
              </a:rPr>
              <a:t> </a:t>
            </a:r>
            <a:r>
              <a:rPr lang="en-US" altLang="zh-CN" dirty="0">
                <a:cs typeface="+mn-ea"/>
                <a:sym typeface="+mn-lt"/>
                <a:hlinkClick r:id="rId12"/>
              </a:rPr>
              <a:t>https://wileyonlinelibrary.com/journal/imeta</a:t>
            </a:r>
            <a:r>
              <a:rPr lang="en-US" altLang="zh-CN" dirty="0">
                <a:cs typeface="+mn-ea"/>
                <a:sym typeface="+mn-lt"/>
              </a:rPr>
              <a:t> </a:t>
            </a:r>
            <a:endParaRPr lang="en-US" altLang="zh-CN" dirty="0">
              <a:cs typeface="+mn-ea"/>
              <a:sym typeface="+mn-lt"/>
            </a:endParaRPr>
          </a:p>
        </p:txBody>
      </p:sp>
      <p:sp>
        <p:nvSpPr>
          <p:cNvPr id="26" name="文本框 25"/>
          <p:cNvSpPr txBox="1"/>
          <p:nvPr/>
        </p:nvSpPr>
        <p:spPr>
          <a:xfrm>
            <a:off x="588798" y="6299326"/>
            <a:ext cx="5637298" cy="369332"/>
          </a:xfrm>
          <a:prstGeom prst="rect">
            <a:avLst/>
          </a:prstGeom>
          <a:noFill/>
        </p:spPr>
        <p:txBody>
          <a:bodyPr wrap="square">
            <a:spAutoFit/>
          </a:bodyPr>
          <a:lstStyle/>
          <a:p>
            <a:r>
              <a:rPr lang="en-US" altLang="zh-CN" dirty="0">
                <a:cs typeface="+mn-ea"/>
                <a:sym typeface="+mn-lt"/>
              </a:rPr>
              <a:t>Submission: </a:t>
            </a:r>
            <a:r>
              <a:rPr lang="en-US" altLang="zh-CN" dirty="0">
                <a:cs typeface="+mn-ea"/>
                <a:sym typeface="+mn-lt"/>
                <a:hlinkClick r:id="rId13"/>
              </a:rPr>
              <a:t>https://mc.manuscriptcentral.com/imeta</a:t>
            </a:r>
            <a:r>
              <a:rPr lang="en-US" altLang="zh-CN" dirty="0">
                <a:cs typeface="+mn-ea"/>
                <a:sym typeface="+mn-lt"/>
              </a:rPr>
              <a:t> </a:t>
            </a:r>
            <a:endParaRPr lang="en-US" altLang="zh-CN" dirty="0">
              <a:cs typeface="+mn-ea"/>
              <a:sym typeface="+mn-lt"/>
            </a:endParaRPr>
          </a:p>
        </p:txBody>
      </p:sp>
      <p:pic>
        <p:nvPicPr>
          <p:cNvPr id="27" name="图形 26" descr="信封"/>
          <p:cNvPicPr>
            <a:picLocks noChangeAspect="1"/>
          </p:cNvPicPr>
          <p:nvPr/>
        </p:nvPicPr>
        <p:blipFill>
          <a:blip r:embed="rId14" cstate="hqprint">
            <a:extLst>
              <a:ext uri="{96DAC541-7B7A-43D3-8B79-37D633B846F1}">
                <asvg:svgBlip xmlns:asvg="http://schemas.microsoft.com/office/drawing/2016/SVG/main" r:embed="rId15"/>
              </a:ext>
            </a:extLst>
          </a:blip>
          <a:stretch>
            <a:fillRect/>
          </a:stretch>
        </p:blipFill>
        <p:spPr>
          <a:xfrm>
            <a:off x="6730296" y="5392167"/>
            <a:ext cx="743190" cy="743190"/>
          </a:xfrm>
          <a:prstGeom prst="rect">
            <a:avLst/>
          </a:prstGeom>
        </p:spPr>
      </p:pic>
      <p:sp>
        <p:nvSpPr>
          <p:cNvPr id="28" name="文本框 27"/>
          <p:cNvSpPr txBox="1"/>
          <p:nvPr/>
        </p:nvSpPr>
        <p:spPr>
          <a:xfrm>
            <a:off x="7336314" y="5583333"/>
            <a:ext cx="2750676" cy="369332"/>
          </a:xfrm>
          <a:prstGeom prst="rect">
            <a:avLst/>
          </a:prstGeom>
          <a:noFill/>
        </p:spPr>
        <p:txBody>
          <a:bodyPr wrap="square">
            <a:spAutoFit/>
          </a:bodyPr>
          <a:lstStyle/>
          <a:p>
            <a:r>
              <a:rPr lang="en-US" altLang="zh-CN" dirty="0" err="1">
                <a:cs typeface="+mn-ea"/>
                <a:sym typeface="+mn-lt"/>
                <a:hlinkClick r:id="rId16"/>
              </a:rPr>
              <a:t>office@imeta.science</a:t>
            </a:r>
            <a:endParaRPr lang="en-US" altLang="zh-CN" dirty="0">
              <a:cs typeface="+mn-ea"/>
              <a:sym typeface="+mn-lt"/>
            </a:endParaRPr>
          </a:p>
        </p:txBody>
      </p:sp>
      <p:sp>
        <p:nvSpPr>
          <p:cNvPr id="29" name="iconfont-1044-807855"/>
          <p:cNvSpPr>
            <a:spLocks noChangeAspect="1"/>
          </p:cNvSpPr>
          <p:nvPr/>
        </p:nvSpPr>
        <p:spPr bwMode="auto">
          <a:xfrm>
            <a:off x="6758156" y="6114005"/>
            <a:ext cx="666974" cy="666974"/>
          </a:xfrm>
          <a:custGeom>
            <a:avLst/>
            <a:gdLst>
              <a:gd name="T0" fmla="*/ 6313 w 11153"/>
              <a:gd name="T1" fmla="*/ 5572 h 11153"/>
              <a:gd name="T2" fmla="*/ 6058 w 11153"/>
              <a:gd name="T3" fmla="*/ 5835 h 11153"/>
              <a:gd name="T4" fmla="*/ 6313 w 11153"/>
              <a:gd name="T5" fmla="*/ 6072 h 11153"/>
              <a:gd name="T6" fmla="*/ 6640 w 11153"/>
              <a:gd name="T7" fmla="*/ 5835 h 11153"/>
              <a:gd name="T8" fmla="*/ 6313 w 11153"/>
              <a:gd name="T9" fmla="*/ 5572 h 11153"/>
              <a:gd name="T10" fmla="*/ 5477 w 11153"/>
              <a:gd name="T11" fmla="*/ 4345 h 11153"/>
              <a:gd name="T12" fmla="*/ 5804 w 11153"/>
              <a:gd name="T13" fmla="*/ 4027 h 11153"/>
              <a:gd name="T14" fmla="*/ 5477 w 11153"/>
              <a:gd name="T15" fmla="*/ 3709 h 11153"/>
              <a:gd name="T16" fmla="*/ 5104 w 11153"/>
              <a:gd name="T17" fmla="*/ 4027 h 11153"/>
              <a:gd name="T18" fmla="*/ 5477 w 11153"/>
              <a:gd name="T19" fmla="*/ 4345 h 11153"/>
              <a:gd name="T20" fmla="*/ 5577 w 11153"/>
              <a:gd name="T21" fmla="*/ 0 h 11153"/>
              <a:gd name="T22" fmla="*/ 0 w 11153"/>
              <a:gd name="T23" fmla="*/ 5576 h 11153"/>
              <a:gd name="T24" fmla="*/ 5577 w 11153"/>
              <a:gd name="T25" fmla="*/ 11153 h 11153"/>
              <a:gd name="T26" fmla="*/ 11153 w 11153"/>
              <a:gd name="T27" fmla="*/ 5576 h 11153"/>
              <a:gd name="T28" fmla="*/ 5577 w 11153"/>
              <a:gd name="T29" fmla="*/ 0 h 11153"/>
              <a:gd name="T30" fmla="*/ 4523 w 11153"/>
              <a:gd name="T31" fmla="*/ 6989 h 11153"/>
              <a:gd name="T32" fmla="*/ 3623 w 11153"/>
              <a:gd name="T33" fmla="*/ 6844 h 11153"/>
              <a:gd name="T34" fmla="*/ 2706 w 11153"/>
              <a:gd name="T35" fmla="*/ 7307 h 11153"/>
              <a:gd name="T36" fmla="*/ 2969 w 11153"/>
              <a:gd name="T37" fmla="*/ 6526 h 11153"/>
              <a:gd name="T38" fmla="*/ 1943 w 11153"/>
              <a:gd name="T39" fmla="*/ 4800 h 11153"/>
              <a:gd name="T40" fmla="*/ 4523 w 11153"/>
              <a:gd name="T41" fmla="*/ 2619 h 11153"/>
              <a:gd name="T42" fmla="*/ 7112 w 11153"/>
              <a:gd name="T43" fmla="*/ 4418 h 11153"/>
              <a:gd name="T44" fmla="*/ 6867 w 11153"/>
              <a:gd name="T45" fmla="*/ 4391 h 11153"/>
              <a:gd name="T46" fmla="*/ 4677 w 11153"/>
              <a:gd name="T47" fmla="*/ 6435 h 11153"/>
              <a:gd name="T48" fmla="*/ 4750 w 11153"/>
              <a:gd name="T49" fmla="*/ 6980 h 11153"/>
              <a:gd name="T50" fmla="*/ 4523 w 11153"/>
              <a:gd name="T51" fmla="*/ 6989 h 11153"/>
              <a:gd name="T52" fmla="*/ 8312 w 11153"/>
              <a:gd name="T53" fmla="*/ 7880 h 11153"/>
              <a:gd name="T54" fmla="*/ 8493 w 11153"/>
              <a:gd name="T55" fmla="*/ 8534 h 11153"/>
              <a:gd name="T56" fmla="*/ 7803 w 11153"/>
              <a:gd name="T57" fmla="*/ 8143 h 11153"/>
              <a:gd name="T58" fmla="*/ 7021 w 11153"/>
              <a:gd name="T59" fmla="*/ 8279 h 11153"/>
              <a:gd name="T60" fmla="*/ 4841 w 11153"/>
              <a:gd name="T61" fmla="*/ 6408 h 11153"/>
              <a:gd name="T62" fmla="*/ 7021 w 11153"/>
              <a:gd name="T63" fmla="*/ 4536 h 11153"/>
              <a:gd name="T64" fmla="*/ 9211 w 11153"/>
              <a:gd name="T65" fmla="*/ 6408 h 11153"/>
              <a:gd name="T66" fmla="*/ 8312 w 11153"/>
              <a:gd name="T67" fmla="*/ 7880 h 11153"/>
              <a:gd name="T68" fmla="*/ 3678 w 11153"/>
              <a:gd name="T69" fmla="*/ 3709 h 11153"/>
              <a:gd name="T70" fmla="*/ 3287 w 11153"/>
              <a:gd name="T71" fmla="*/ 4027 h 11153"/>
              <a:gd name="T72" fmla="*/ 3678 w 11153"/>
              <a:gd name="T73" fmla="*/ 4345 h 11153"/>
              <a:gd name="T74" fmla="*/ 4005 w 11153"/>
              <a:gd name="T75" fmla="*/ 4027 h 11153"/>
              <a:gd name="T76" fmla="*/ 3678 w 11153"/>
              <a:gd name="T77" fmla="*/ 3709 h 11153"/>
              <a:gd name="T78" fmla="*/ 7739 w 11153"/>
              <a:gd name="T79" fmla="*/ 5572 h 11153"/>
              <a:gd name="T80" fmla="*/ 7485 w 11153"/>
              <a:gd name="T81" fmla="*/ 5835 h 11153"/>
              <a:gd name="T82" fmla="*/ 7739 w 11153"/>
              <a:gd name="T83" fmla="*/ 6072 h 11153"/>
              <a:gd name="T84" fmla="*/ 8057 w 11153"/>
              <a:gd name="T85" fmla="*/ 5835 h 11153"/>
              <a:gd name="T86" fmla="*/ 7739 w 11153"/>
              <a:gd name="T87" fmla="*/ 5572 h 1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153" h="11153">
                <a:moveTo>
                  <a:pt x="6313" y="5572"/>
                </a:moveTo>
                <a:cubicBezTo>
                  <a:pt x="6186" y="5572"/>
                  <a:pt x="6058" y="5690"/>
                  <a:pt x="6058" y="5835"/>
                </a:cubicBezTo>
                <a:cubicBezTo>
                  <a:pt x="6058" y="5953"/>
                  <a:pt x="6186" y="6072"/>
                  <a:pt x="6313" y="6072"/>
                </a:cubicBezTo>
                <a:cubicBezTo>
                  <a:pt x="6504" y="6072"/>
                  <a:pt x="6640" y="5953"/>
                  <a:pt x="6640" y="5835"/>
                </a:cubicBezTo>
                <a:cubicBezTo>
                  <a:pt x="6640" y="5690"/>
                  <a:pt x="6504" y="5572"/>
                  <a:pt x="6313" y="5572"/>
                </a:cubicBezTo>
                <a:close/>
                <a:moveTo>
                  <a:pt x="5477" y="4345"/>
                </a:moveTo>
                <a:cubicBezTo>
                  <a:pt x="5677" y="4345"/>
                  <a:pt x="5804" y="4218"/>
                  <a:pt x="5804" y="4027"/>
                </a:cubicBezTo>
                <a:cubicBezTo>
                  <a:pt x="5804" y="3827"/>
                  <a:pt x="5677" y="3709"/>
                  <a:pt x="5477" y="3709"/>
                </a:cubicBezTo>
                <a:cubicBezTo>
                  <a:pt x="5286" y="3709"/>
                  <a:pt x="5104" y="3827"/>
                  <a:pt x="5104" y="4027"/>
                </a:cubicBezTo>
                <a:cubicBezTo>
                  <a:pt x="5104" y="4218"/>
                  <a:pt x="5286" y="4345"/>
                  <a:pt x="5477" y="4345"/>
                </a:cubicBezTo>
                <a:close/>
                <a:moveTo>
                  <a:pt x="5577" y="0"/>
                </a:moveTo>
                <a:cubicBezTo>
                  <a:pt x="2497" y="0"/>
                  <a:pt x="0" y="2497"/>
                  <a:pt x="0" y="5576"/>
                </a:cubicBezTo>
                <a:cubicBezTo>
                  <a:pt x="0" y="8656"/>
                  <a:pt x="2497" y="11153"/>
                  <a:pt x="5577" y="11153"/>
                </a:cubicBezTo>
                <a:cubicBezTo>
                  <a:pt x="8657" y="11153"/>
                  <a:pt x="11153" y="8656"/>
                  <a:pt x="11153" y="5576"/>
                </a:cubicBezTo>
                <a:cubicBezTo>
                  <a:pt x="11153" y="2497"/>
                  <a:pt x="8657" y="0"/>
                  <a:pt x="5577" y="0"/>
                </a:cubicBezTo>
                <a:close/>
                <a:moveTo>
                  <a:pt x="4523" y="6989"/>
                </a:moveTo>
                <a:cubicBezTo>
                  <a:pt x="4187" y="6989"/>
                  <a:pt x="3941" y="6935"/>
                  <a:pt x="3623" y="6844"/>
                </a:cubicBezTo>
                <a:lnTo>
                  <a:pt x="2706" y="7307"/>
                </a:lnTo>
                <a:lnTo>
                  <a:pt x="2969" y="6526"/>
                </a:lnTo>
                <a:cubicBezTo>
                  <a:pt x="2324" y="6072"/>
                  <a:pt x="1943" y="5499"/>
                  <a:pt x="1943" y="4800"/>
                </a:cubicBezTo>
                <a:cubicBezTo>
                  <a:pt x="1943" y="3564"/>
                  <a:pt x="3105" y="2619"/>
                  <a:pt x="4523" y="2619"/>
                </a:cubicBezTo>
                <a:cubicBezTo>
                  <a:pt x="5777" y="2619"/>
                  <a:pt x="6894" y="3364"/>
                  <a:pt x="7112" y="4418"/>
                </a:cubicBezTo>
                <a:cubicBezTo>
                  <a:pt x="7021" y="4400"/>
                  <a:pt x="6940" y="4391"/>
                  <a:pt x="6867" y="4391"/>
                </a:cubicBezTo>
                <a:cubicBezTo>
                  <a:pt x="5631" y="4391"/>
                  <a:pt x="4677" y="5318"/>
                  <a:pt x="4677" y="6435"/>
                </a:cubicBezTo>
                <a:cubicBezTo>
                  <a:pt x="4677" y="6626"/>
                  <a:pt x="4705" y="6798"/>
                  <a:pt x="4750" y="6980"/>
                </a:cubicBezTo>
                <a:cubicBezTo>
                  <a:pt x="4677" y="6989"/>
                  <a:pt x="4596" y="6989"/>
                  <a:pt x="4523" y="6989"/>
                </a:cubicBezTo>
                <a:close/>
                <a:moveTo>
                  <a:pt x="8312" y="7880"/>
                </a:moveTo>
                <a:lnTo>
                  <a:pt x="8493" y="8534"/>
                </a:lnTo>
                <a:lnTo>
                  <a:pt x="7803" y="8143"/>
                </a:lnTo>
                <a:cubicBezTo>
                  <a:pt x="7539" y="8198"/>
                  <a:pt x="7285" y="8279"/>
                  <a:pt x="7021" y="8279"/>
                </a:cubicBezTo>
                <a:cubicBezTo>
                  <a:pt x="5804" y="8279"/>
                  <a:pt x="4841" y="7444"/>
                  <a:pt x="4841" y="6408"/>
                </a:cubicBezTo>
                <a:cubicBezTo>
                  <a:pt x="4841" y="5372"/>
                  <a:pt x="5804" y="4536"/>
                  <a:pt x="7021" y="4536"/>
                </a:cubicBezTo>
                <a:cubicBezTo>
                  <a:pt x="8175" y="4536"/>
                  <a:pt x="9211" y="5372"/>
                  <a:pt x="9211" y="6408"/>
                </a:cubicBezTo>
                <a:cubicBezTo>
                  <a:pt x="9211" y="6989"/>
                  <a:pt x="8820" y="7507"/>
                  <a:pt x="8312" y="7880"/>
                </a:cubicBezTo>
                <a:close/>
                <a:moveTo>
                  <a:pt x="3678" y="3709"/>
                </a:moveTo>
                <a:cubicBezTo>
                  <a:pt x="3487" y="3709"/>
                  <a:pt x="3287" y="3827"/>
                  <a:pt x="3287" y="4027"/>
                </a:cubicBezTo>
                <a:cubicBezTo>
                  <a:pt x="3287" y="4218"/>
                  <a:pt x="3487" y="4345"/>
                  <a:pt x="3678" y="4345"/>
                </a:cubicBezTo>
                <a:cubicBezTo>
                  <a:pt x="3860" y="4345"/>
                  <a:pt x="4005" y="4218"/>
                  <a:pt x="4005" y="4027"/>
                </a:cubicBezTo>
                <a:cubicBezTo>
                  <a:pt x="4005" y="3827"/>
                  <a:pt x="3860" y="3709"/>
                  <a:pt x="3678" y="3709"/>
                </a:cubicBezTo>
                <a:close/>
                <a:moveTo>
                  <a:pt x="7739" y="5572"/>
                </a:moveTo>
                <a:cubicBezTo>
                  <a:pt x="7603" y="5572"/>
                  <a:pt x="7485" y="5690"/>
                  <a:pt x="7485" y="5835"/>
                </a:cubicBezTo>
                <a:cubicBezTo>
                  <a:pt x="7485" y="5953"/>
                  <a:pt x="7603" y="6072"/>
                  <a:pt x="7739" y="6072"/>
                </a:cubicBezTo>
                <a:cubicBezTo>
                  <a:pt x="7921" y="6072"/>
                  <a:pt x="8057" y="5953"/>
                  <a:pt x="8057" y="5835"/>
                </a:cubicBezTo>
                <a:cubicBezTo>
                  <a:pt x="8057" y="5690"/>
                  <a:pt x="7921" y="5572"/>
                  <a:pt x="7739" y="5572"/>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effectLst/>
              <a:uLnTx/>
              <a:uFillTx/>
              <a:cs typeface="+mn-ea"/>
              <a:sym typeface="+mn-lt"/>
            </a:endParaRPr>
          </a:p>
        </p:txBody>
      </p:sp>
      <p:sp>
        <p:nvSpPr>
          <p:cNvPr id="30" name="文本框 29"/>
          <p:cNvSpPr txBox="1"/>
          <p:nvPr/>
        </p:nvSpPr>
        <p:spPr>
          <a:xfrm>
            <a:off x="7336314" y="6288110"/>
            <a:ext cx="1743349" cy="369332"/>
          </a:xfrm>
          <a:prstGeom prst="rect">
            <a:avLst/>
          </a:prstGeom>
          <a:noFill/>
        </p:spPr>
        <p:txBody>
          <a:bodyPr wrap="square">
            <a:spAutoFit/>
          </a:bodyPr>
          <a:lstStyle/>
          <a:p>
            <a:r>
              <a:rPr lang="en-US" altLang="zh-CN" dirty="0">
                <a:cs typeface="+mn-ea"/>
                <a:sym typeface="+mn-lt"/>
                <a:hlinkClick r:id="rId17"/>
              </a:rPr>
              <a:t>iMeta</a:t>
            </a:r>
            <a:endParaRPr lang="en-US" altLang="zh-CN" dirty="0">
              <a:cs typeface="+mn-ea"/>
              <a:sym typeface="+mn-lt"/>
              <a:hlinkClick r:id="rId18"/>
            </a:endParaRPr>
          </a:p>
        </p:txBody>
      </p:sp>
      <p:pic>
        <p:nvPicPr>
          <p:cNvPr id="3" name="图片 2"/>
          <p:cNvPicPr>
            <a:picLocks noChangeAspect="1"/>
          </p:cNvPicPr>
          <p:nvPr/>
        </p:nvPicPr>
        <p:blipFill>
          <a:blip r:embed="rId19" cstate="screen"/>
          <a:srcRect/>
          <a:stretch>
            <a:fillRect/>
          </a:stretch>
        </p:blipFill>
        <p:spPr>
          <a:xfrm>
            <a:off x="71770" y="767488"/>
            <a:ext cx="2377031" cy="3121644"/>
          </a:xfrm>
          <a:prstGeom prst="rect">
            <a:avLst/>
          </a:prstGeom>
        </p:spPr>
      </p:pic>
      <p:pic>
        <p:nvPicPr>
          <p:cNvPr id="11" name="图片 10"/>
          <p:cNvPicPr>
            <a:picLocks noChangeAspect="1"/>
          </p:cNvPicPr>
          <p:nvPr/>
        </p:nvPicPr>
        <p:blipFill>
          <a:blip r:embed="rId20" cstate="screen"/>
          <a:srcRect/>
          <a:stretch>
            <a:fillRect/>
          </a:stretch>
        </p:blipFill>
        <p:spPr>
          <a:xfrm>
            <a:off x="2488586" y="767488"/>
            <a:ext cx="2376904" cy="3121645"/>
          </a:xfrm>
          <a:prstGeom prst="rect">
            <a:avLst/>
          </a:prstGeom>
        </p:spPr>
      </p:pic>
      <p:pic>
        <p:nvPicPr>
          <p:cNvPr id="13" name="图片 12"/>
          <p:cNvPicPr>
            <a:picLocks noChangeAspect="1"/>
          </p:cNvPicPr>
          <p:nvPr/>
        </p:nvPicPr>
        <p:blipFill>
          <a:blip r:embed="rId21" cstate="screen"/>
          <a:srcRect/>
          <a:stretch>
            <a:fillRect/>
          </a:stretch>
        </p:blipFill>
        <p:spPr>
          <a:xfrm>
            <a:off x="4905936" y="768004"/>
            <a:ext cx="2375704" cy="3120613"/>
          </a:xfrm>
          <a:prstGeom prst="rect">
            <a:avLst/>
          </a:prstGeom>
        </p:spPr>
      </p:pic>
      <p:sp>
        <p:nvSpPr>
          <p:cNvPr id="22" name="文本框 21"/>
          <p:cNvSpPr txBox="1"/>
          <p:nvPr/>
        </p:nvSpPr>
        <p:spPr>
          <a:xfrm>
            <a:off x="10345635" y="5579096"/>
            <a:ext cx="1743349" cy="369332"/>
          </a:xfrm>
          <a:prstGeom prst="rect">
            <a:avLst/>
          </a:prstGeom>
          <a:noFill/>
        </p:spPr>
        <p:txBody>
          <a:bodyPr wrap="square">
            <a:spAutoFit/>
          </a:bodyPr>
          <a:lstStyle/>
          <a:p>
            <a:r>
              <a:rPr lang="en-US" altLang="zh-CN" dirty="0">
                <a:cs typeface="+mn-ea"/>
                <a:sym typeface="+mn-lt"/>
                <a:hlinkClick r:id="rId22"/>
              </a:rPr>
              <a:t>iMetaScience</a:t>
            </a:r>
            <a:endParaRPr lang="en-US" altLang="zh-CN" dirty="0">
              <a:cs typeface="+mn-ea"/>
              <a:sym typeface="+mn-lt"/>
            </a:endParaRPr>
          </a:p>
        </p:txBody>
      </p:sp>
      <p:sp>
        <p:nvSpPr>
          <p:cNvPr id="31" name="iconfont-1177-866150"/>
          <p:cNvSpPr>
            <a:spLocks noChangeAspect="1"/>
          </p:cNvSpPr>
          <p:nvPr/>
        </p:nvSpPr>
        <p:spPr bwMode="auto">
          <a:xfrm>
            <a:off x="9737791" y="6122508"/>
            <a:ext cx="646331" cy="646331"/>
          </a:xfrm>
          <a:custGeom>
            <a:avLst/>
            <a:gdLst>
              <a:gd name="T0" fmla="*/ 12800 w 12800"/>
              <a:gd name="T1" fmla="*/ 6400 h 12800"/>
              <a:gd name="T2" fmla="*/ 6400 w 12800"/>
              <a:gd name="T3" fmla="*/ 0 h 12800"/>
              <a:gd name="T4" fmla="*/ 0 w 12800"/>
              <a:gd name="T5" fmla="*/ 6400 h 12800"/>
              <a:gd name="T6" fmla="*/ 6400 w 12800"/>
              <a:gd name="T7" fmla="*/ 12800 h 12800"/>
              <a:gd name="T8" fmla="*/ 12800 w 12800"/>
              <a:gd name="T9" fmla="*/ 6400 h 12800"/>
              <a:gd name="T10" fmla="*/ 4681 w 12800"/>
              <a:gd name="T11" fmla="*/ 6400 h 12800"/>
              <a:gd name="T12" fmla="*/ 4681 w 12800"/>
              <a:gd name="T13" fmla="*/ 5175 h 12800"/>
              <a:gd name="T14" fmla="*/ 5432 w 12800"/>
              <a:gd name="T15" fmla="*/ 5175 h 12800"/>
              <a:gd name="T16" fmla="*/ 5432 w 12800"/>
              <a:gd name="T17" fmla="*/ 4435 h 12800"/>
              <a:gd name="T18" fmla="*/ 6824 w 12800"/>
              <a:gd name="T19" fmla="*/ 2716 h 12800"/>
              <a:gd name="T20" fmla="*/ 8125 w 12800"/>
              <a:gd name="T21" fmla="*/ 2716 h 12800"/>
              <a:gd name="T22" fmla="*/ 8125 w 12800"/>
              <a:gd name="T23" fmla="*/ 3938 h 12800"/>
              <a:gd name="T24" fmla="*/ 7209 w 12800"/>
              <a:gd name="T25" fmla="*/ 3938 h 12800"/>
              <a:gd name="T26" fmla="*/ 6646 w 12800"/>
              <a:gd name="T27" fmla="*/ 4562 h 12800"/>
              <a:gd name="T28" fmla="*/ 6646 w 12800"/>
              <a:gd name="T29" fmla="*/ 5175 h 12800"/>
              <a:gd name="T30" fmla="*/ 8058 w 12800"/>
              <a:gd name="T31" fmla="*/ 5175 h 12800"/>
              <a:gd name="T32" fmla="*/ 7865 w 12800"/>
              <a:gd name="T33" fmla="*/ 6400 h 12800"/>
              <a:gd name="T34" fmla="*/ 6646 w 12800"/>
              <a:gd name="T35" fmla="*/ 6400 h 12800"/>
              <a:gd name="T36" fmla="*/ 6646 w 12800"/>
              <a:gd name="T37" fmla="*/ 10094 h 12800"/>
              <a:gd name="T38" fmla="*/ 5432 w 12800"/>
              <a:gd name="T39" fmla="*/ 10094 h 12800"/>
              <a:gd name="T40" fmla="*/ 5432 w 12800"/>
              <a:gd name="T41" fmla="*/ 6400 h 12800"/>
              <a:gd name="T42" fmla="*/ 4681 w 12800"/>
              <a:gd name="T43" fmla="*/ 640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00" h="12800">
                <a:moveTo>
                  <a:pt x="12800" y="6400"/>
                </a:moveTo>
                <a:cubicBezTo>
                  <a:pt x="12800" y="2865"/>
                  <a:pt x="9935" y="0"/>
                  <a:pt x="6400" y="0"/>
                </a:cubicBezTo>
                <a:cubicBezTo>
                  <a:pt x="2865" y="0"/>
                  <a:pt x="0" y="2865"/>
                  <a:pt x="0" y="6400"/>
                </a:cubicBezTo>
                <a:cubicBezTo>
                  <a:pt x="0" y="9935"/>
                  <a:pt x="2865" y="12800"/>
                  <a:pt x="6400" y="12800"/>
                </a:cubicBezTo>
                <a:cubicBezTo>
                  <a:pt x="9935" y="12800"/>
                  <a:pt x="12800" y="9935"/>
                  <a:pt x="12800" y="6400"/>
                </a:cubicBezTo>
                <a:close/>
                <a:moveTo>
                  <a:pt x="4681" y="6400"/>
                </a:moveTo>
                <a:lnTo>
                  <a:pt x="4681" y="5175"/>
                </a:lnTo>
                <a:lnTo>
                  <a:pt x="5432" y="5175"/>
                </a:lnTo>
                <a:lnTo>
                  <a:pt x="5432" y="4435"/>
                </a:lnTo>
                <a:cubicBezTo>
                  <a:pt x="5432" y="3436"/>
                  <a:pt x="5730" y="2716"/>
                  <a:pt x="6824" y="2716"/>
                </a:cubicBezTo>
                <a:lnTo>
                  <a:pt x="8125" y="2716"/>
                </a:lnTo>
                <a:lnTo>
                  <a:pt x="8125" y="3938"/>
                </a:lnTo>
                <a:lnTo>
                  <a:pt x="7209" y="3938"/>
                </a:lnTo>
                <a:cubicBezTo>
                  <a:pt x="6750" y="3938"/>
                  <a:pt x="6646" y="4243"/>
                  <a:pt x="6646" y="4562"/>
                </a:cubicBezTo>
                <a:lnTo>
                  <a:pt x="6646" y="5175"/>
                </a:lnTo>
                <a:lnTo>
                  <a:pt x="8058" y="5175"/>
                </a:lnTo>
                <a:lnTo>
                  <a:pt x="7865" y="6400"/>
                </a:lnTo>
                <a:lnTo>
                  <a:pt x="6646" y="6400"/>
                </a:lnTo>
                <a:lnTo>
                  <a:pt x="6646" y="10094"/>
                </a:lnTo>
                <a:lnTo>
                  <a:pt x="5432" y="10094"/>
                </a:lnTo>
                <a:lnTo>
                  <a:pt x="5432" y="6400"/>
                </a:lnTo>
                <a:lnTo>
                  <a:pt x="4681" y="6400"/>
                </a:lnTo>
                <a:close/>
              </a:path>
            </a:pathLst>
          </a:custGeom>
          <a:solidFill>
            <a:schemeClr val="accent1"/>
          </a:solidFill>
          <a:ln>
            <a:noFill/>
          </a:ln>
        </p:spPr>
        <p:txBody>
          <a:bodyPr/>
          <a:lstStyle/>
          <a:p>
            <a:endParaRPr lang="zh-CN" altLang="en-US">
              <a:cs typeface="+mn-ea"/>
              <a:sym typeface="+mn-lt"/>
            </a:endParaRPr>
          </a:p>
        </p:txBody>
      </p:sp>
      <p:sp>
        <p:nvSpPr>
          <p:cNvPr id="33" name="iconfont-1177-634580"/>
          <p:cNvSpPr>
            <a:spLocks noChangeAspect="1"/>
          </p:cNvSpPr>
          <p:nvPr/>
        </p:nvSpPr>
        <p:spPr bwMode="auto">
          <a:xfrm>
            <a:off x="9765251" y="5489733"/>
            <a:ext cx="596683" cy="596683"/>
          </a:xfrm>
          <a:custGeom>
            <a:avLst/>
            <a:gdLst>
              <a:gd name="T0" fmla="*/ 12800 w 12800"/>
              <a:gd name="T1" fmla="*/ 6400 h 12800"/>
              <a:gd name="T2" fmla="*/ 6400 w 12800"/>
              <a:gd name="T3" fmla="*/ 0 h 12800"/>
              <a:gd name="T4" fmla="*/ 0 w 12800"/>
              <a:gd name="T5" fmla="*/ 6400 h 12800"/>
              <a:gd name="T6" fmla="*/ 6400 w 12800"/>
              <a:gd name="T7" fmla="*/ 12800 h 12800"/>
              <a:gd name="T8" fmla="*/ 12800 w 12800"/>
              <a:gd name="T9" fmla="*/ 6400 h 12800"/>
              <a:gd name="T10" fmla="*/ 2954 w 12800"/>
              <a:gd name="T11" fmla="*/ 8674 h 12800"/>
              <a:gd name="T12" fmla="*/ 3291 w 12800"/>
              <a:gd name="T13" fmla="*/ 8696 h 12800"/>
              <a:gd name="T14" fmla="*/ 5047 w 12800"/>
              <a:gd name="T15" fmla="*/ 8056 h 12800"/>
              <a:gd name="T16" fmla="*/ 3727 w 12800"/>
              <a:gd name="T17" fmla="*/ 7004 h 12800"/>
              <a:gd name="T18" fmla="*/ 3992 w 12800"/>
              <a:gd name="T19" fmla="*/ 7033 h 12800"/>
              <a:gd name="T20" fmla="*/ 4365 w 12800"/>
              <a:gd name="T21" fmla="*/ 6982 h 12800"/>
              <a:gd name="T22" fmla="*/ 3230 w 12800"/>
              <a:gd name="T23" fmla="*/ 5494 h 12800"/>
              <a:gd name="T24" fmla="*/ 3230 w 12800"/>
              <a:gd name="T25" fmla="*/ 5475 h 12800"/>
              <a:gd name="T26" fmla="*/ 3871 w 12800"/>
              <a:gd name="T27" fmla="*/ 5670 h 12800"/>
              <a:gd name="T28" fmla="*/ 3242 w 12800"/>
              <a:gd name="T29" fmla="*/ 4407 h 12800"/>
              <a:gd name="T30" fmla="*/ 3434 w 12800"/>
              <a:gd name="T31" fmla="*/ 3651 h 12800"/>
              <a:gd name="T32" fmla="*/ 6348 w 12800"/>
              <a:gd name="T33" fmla="*/ 5261 h 12800"/>
              <a:gd name="T34" fmla="*/ 6312 w 12800"/>
              <a:gd name="T35" fmla="*/ 4920 h 12800"/>
              <a:gd name="T36" fmla="*/ 7725 w 12800"/>
              <a:gd name="T37" fmla="*/ 3446 h 12800"/>
              <a:gd name="T38" fmla="*/ 8758 w 12800"/>
              <a:gd name="T39" fmla="*/ 3933 h 12800"/>
              <a:gd name="T40" fmla="*/ 9655 w 12800"/>
              <a:gd name="T41" fmla="*/ 3587 h 12800"/>
              <a:gd name="T42" fmla="*/ 9033 w 12800"/>
              <a:gd name="T43" fmla="*/ 4399 h 12800"/>
              <a:gd name="T44" fmla="*/ 9846 w 12800"/>
              <a:gd name="T45" fmla="*/ 4177 h 12800"/>
              <a:gd name="T46" fmla="*/ 9140 w 12800"/>
              <a:gd name="T47" fmla="*/ 4936 h 12800"/>
              <a:gd name="T48" fmla="*/ 9144 w 12800"/>
              <a:gd name="T49" fmla="*/ 5128 h 12800"/>
              <a:gd name="T50" fmla="*/ 5121 w 12800"/>
              <a:gd name="T51" fmla="*/ 9353 h 12800"/>
              <a:gd name="T52" fmla="*/ 2954 w 12800"/>
              <a:gd name="T53" fmla="*/ 8674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800" h="12800">
                <a:moveTo>
                  <a:pt x="12800" y="6400"/>
                </a:moveTo>
                <a:cubicBezTo>
                  <a:pt x="12800" y="2865"/>
                  <a:pt x="9935" y="0"/>
                  <a:pt x="6400" y="0"/>
                </a:cubicBezTo>
                <a:cubicBezTo>
                  <a:pt x="2865" y="0"/>
                  <a:pt x="0" y="2865"/>
                  <a:pt x="0" y="6400"/>
                </a:cubicBezTo>
                <a:cubicBezTo>
                  <a:pt x="0" y="9935"/>
                  <a:pt x="2865" y="12800"/>
                  <a:pt x="6400" y="12800"/>
                </a:cubicBezTo>
                <a:cubicBezTo>
                  <a:pt x="9935" y="12800"/>
                  <a:pt x="12800" y="9935"/>
                  <a:pt x="12800" y="6400"/>
                </a:cubicBezTo>
                <a:close/>
                <a:moveTo>
                  <a:pt x="2954" y="8674"/>
                </a:moveTo>
                <a:cubicBezTo>
                  <a:pt x="3064" y="8688"/>
                  <a:pt x="3177" y="8696"/>
                  <a:pt x="3291" y="8696"/>
                </a:cubicBezTo>
                <a:cubicBezTo>
                  <a:pt x="3954" y="8697"/>
                  <a:pt x="4564" y="8458"/>
                  <a:pt x="5047" y="8056"/>
                </a:cubicBezTo>
                <a:cubicBezTo>
                  <a:pt x="4428" y="8042"/>
                  <a:pt x="3906" y="7604"/>
                  <a:pt x="3727" y="7004"/>
                </a:cubicBezTo>
                <a:cubicBezTo>
                  <a:pt x="3813" y="7022"/>
                  <a:pt x="3902" y="7032"/>
                  <a:pt x="3992" y="7033"/>
                </a:cubicBezTo>
                <a:cubicBezTo>
                  <a:pt x="4122" y="7034"/>
                  <a:pt x="4246" y="7016"/>
                  <a:pt x="4365" y="6982"/>
                </a:cubicBezTo>
                <a:cubicBezTo>
                  <a:pt x="3718" y="6839"/>
                  <a:pt x="3230" y="6225"/>
                  <a:pt x="3230" y="5494"/>
                </a:cubicBezTo>
                <a:lnTo>
                  <a:pt x="3230" y="5475"/>
                </a:lnTo>
                <a:cubicBezTo>
                  <a:pt x="3421" y="5590"/>
                  <a:pt x="3639" y="5660"/>
                  <a:pt x="3871" y="5670"/>
                </a:cubicBezTo>
                <a:cubicBezTo>
                  <a:pt x="3492" y="5396"/>
                  <a:pt x="3242" y="4931"/>
                  <a:pt x="3242" y="4407"/>
                </a:cubicBezTo>
                <a:cubicBezTo>
                  <a:pt x="3242" y="4130"/>
                  <a:pt x="3312" y="3872"/>
                  <a:pt x="3434" y="3651"/>
                </a:cubicBezTo>
                <a:cubicBezTo>
                  <a:pt x="4131" y="4573"/>
                  <a:pt x="5174" y="5185"/>
                  <a:pt x="6348" y="5261"/>
                </a:cubicBezTo>
                <a:cubicBezTo>
                  <a:pt x="6324" y="5151"/>
                  <a:pt x="6312" y="5037"/>
                  <a:pt x="6312" y="4920"/>
                </a:cubicBezTo>
                <a:cubicBezTo>
                  <a:pt x="6312" y="4093"/>
                  <a:pt x="6945" y="3433"/>
                  <a:pt x="7725" y="3446"/>
                </a:cubicBezTo>
                <a:cubicBezTo>
                  <a:pt x="8132" y="3453"/>
                  <a:pt x="8500" y="3640"/>
                  <a:pt x="8758" y="3933"/>
                </a:cubicBezTo>
                <a:cubicBezTo>
                  <a:pt x="9080" y="3871"/>
                  <a:pt x="9382" y="3753"/>
                  <a:pt x="9655" y="3587"/>
                </a:cubicBezTo>
                <a:cubicBezTo>
                  <a:pt x="9550" y="3932"/>
                  <a:pt x="9325" y="4219"/>
                  <a:pt x="9033" y="4399"/>
                </a:cubicBezTo>
                <a:cubicBezTo>
                  <a:pt x="9320" y="4367"/>
                  <a:pt x="9592" y="4291"/>
                  <a:pt x="9846" y="4177"/>
                </a:cubicBezTo>
                <a:cubicBezTo>
                  <a:pt x="9656" y="4472"/>
                  <a:pt x="9416" y="4730"/>
                  <a:pt x="9140" y="4936"/>
                </a:cubicBezTo>
                <a:cubicBezTo>
                  <a:pt x="9143" y="5000"/>
                  <a:pt x="9144" y="5064"/>
                  <a:pt x="9144" y="5128"/>
                </a:cubicBezTo>
                <a:cubicBezTo>
                  <a:pt x="9144" y="7091"/>
                  <a:pt x="7721" y="9354"/>
                  <a:pt x="5121" y="9353"/>
                </a:cubicBezTo>
                <a:cubicBezTo>
                  <a:pt x="4323" y="9354"/>
                  <a:pt x="3579" y="9104"/>
                  <a:pt x="2954" y="8674"/>
                </a:cubicBezTo>
                <a:close/>
              </a:path>
            </a:pathLst>
          </a:custGeom>
          <a:solidFill>
            <a:schemeClr val="accent1"/>
          </a:solidFill>
          <a:ln>
            <a:noFill/>
          </a:ln>
        </p:spPr>
        <p:txBody>
          <a:bodyPr/>
          <a:lstStyle/>
          <a:p>
            <a:endParaRPr lang="zh-CN" altLang="en-US">
              <a:cs typeface="+mn-ea"/>
              <a:sym typeface="+mn-lt"/>
            </a:endParaRPr>
          </a:p>
        </p:txBody>
      </p:sp>
      <p:sp>
        <p:nvSpPr>
          <p:cNvPr id="34" name="文本框 33"/>
          <p:cNvSpPr txBox="1"/>
          <p:nvPr/>
        </p:nvSpPr>
        <p:spPr>
          <a:xfrm>
            <a:off x="10345634" y="6268746"/>
            <a:ext cx="1743349" cy="369332"/>
          </a:xfrm>
          <a:prstGeom prst="rect">
            <a:avLst/>
          </a:prstGeom>
          <a:noFill/>
        </p:spPr>
        <p:txBody>
          <a:bodyPr wrap="square">
            <a:spAutoFit/>
          </a:bodyPr>
          <a:lstStyle/>
          <a:p>
            <a:r>
              <a:rPr lang="en-US" altLang="zh-CN" dirty="0">
                <a:cs typeface="+mn-ea"/>
                <a:sym typeface="+mn-lt"/>
                <a:hlinkClick r:id="rId23"/>
              </a:rPr>
              <a:t>iMetaScience</a:t>
            </a:r>
            <a:endParaRPr lang="en-US" altLang="zh-CN" dirty="0">
              <a:cs typeface="+mn-ea"/>
              <a:sym typeface="+mn-lt"/>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UNIT_PLACING_PICTURE_USER_VIEWPORT" val="{&quot;height&quot;:10800,&quot;width&quot;:14172}"/>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UNIT_PLACING_PICTURE_USER_VIEWPORT" val="{&quot;height&quot;:9681,&quot;width&quot;:12704}"/>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PP_MARK_KEY" val="1f5b00b2-1792-4879-91da-8948bc273ae2"/>
  <p:tag name="COMMONDATA" val="eyJoZGlkIjoiNzYzNTk4MWJmOTI2NGFlMGUyMDdmNjBjYzI3Yjc1MmYifQ=="/>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3115</Words>
  <Application>WPS 演示</Application>
  <PresentationFormat>宽屏</PresentationFormat>
  <Paragraphs>107</Paragraphs>
  <Slides>7</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7</vt:i4>
      </vt:variant>
    </vt:vector>
  </HeadingPairs>
  <TitlesOfParts>
    <vt:vector size="18" baseType="lpstr">
      <vt:lpstr>Arial</vt:lpstr>
      <vt:lpstr>宋体</vt:lpstr>
      <vt:lpstr>Wingdings</vt:lpstr>
      <vt:lpstr>Times New Roman</vt:lpstr>
      <vt:lpstr>Wingdings</vt:lpstr>
      <vt:lpstr>微软雅黑</vt:lpstr>
      <vt:lpstr>Arial Unicode MS</vt:lpstr>
      <vt:lpstr>Calibri Light</vt:lpstr>
      <vt:lpstr>Calibri</vt:lpstr>
      <vt:lpstr>等线</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Replace with your title</dc:title>
  <dc:creator>Yong-Xin Liu</dc:creator>
  <cp:keywords>iMeta</cp:keywords>
  <cp:lastModifiedBy>Chi</cp:lastModifiedBy>
  <cp:revision>53</cp:revision>
  <dcterms:created xsi:type="dcterms:W3CDTF">2022-02-16T04:17:00Z</dcterms:created>
  <dcterms:modified xsi:type="dcterms:W3CDTF">2023-01-03T02:12:34Z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63C2814AE0504246943B9EFD4C9BDC2B</vt:lpwstr>
  </property>
  <property fmtid="{D5CDD505-2E9C-101B-9397-08002B2CF9AE}" pid="3" name="KSOProductBuildVer">
    <vt:lpwstr>2052-11.1.0.12980</vt:lpwstr>
  </property>
</Properties>
</file>